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1267" r:id="rId3"/>
    <p:sldId id="471" r:id="rId4"/>
    <p:sldId id="307" r:id="rId5"/>
    <p:sldId id="263" r:id="rId6"/>
    <p:sldId id="472" r:id="rId7"/>
    <p:sldId id="473" r:id="rId8"/>
    <p:sldId id="337" r:id="rId9"/>
    <p:sldId id="468" r:id="rId10"/>
    <p:sldId id="475" r:id="rId11"/>
    <p:sldId id="476" r:id="rId12"/>
    <p:sldId id="477" r:id="rId13"/>
    <p:sldId id="1269" r:id="rId14"/>
    <p:sldId id="1270" r:id="rId15"/>
    <p:sldId id="1271" r:id="rId16"/>
    <p:sldId id="262" r:id="rId17"/>
    <p:sldId id="1272" r:id="rId18"/>
    <p:sldId id="264" r:id="rId19"/>
    <p:sldId id="266" r:id="rId20"/>
    <p:sldId id="326" r:id="rId21"/>
    <p:sldId id="328" r:id="rId22"/>
    <p:sldId id="1268" r:id="rId23"/>
    <p:sldId id="325" r:id="rId24"/>
    <p:sldId id="1266" r:id="rId25"/>
    <p:sldId id="1277" r:id="rId26"/>
    <p:sldId id="292" r:id="rId27"/>
    <p:sldId id="374" r:id="rId28"/>
    <p:sldId id="375" r:id="rId29"/>
    <p:sldId id="376" r:id="rId30"/>
    <p:sldId id="377" r:id="rId31"/>
    <p:sldId id="371" r:id="rId32"/>
    <p:sldId id="1263" r:id="rId33"/>
    <p:sldId id="1264" r:id="rId34"/>
    <p:sldId id="1265" r:id="rId35"/>
    <p:sldId id="1273" r:id="rId36"/>
    <p:sldId id="1274" r:id="rId37"/>
    <p:sldId id="308" r:id="rId38"/>
    <p:sldId id="309" r:id="rId39"/>
    <p:sldId id="330" r:id="rId40"/>
    <p:sldId id="1240" r:id="rId41"/>
    <p:sldId id="1275" r:id="rId42"/>
    <p:sldId id="1276" r:id="rId43"/>
    <p:sldId id="1243" r:id="rId44"/>
    <p:sldId id="1244" r:id="rId45"/>
    <p:sldId id="1245" r:id="rId46"/>
    <p:sldId id="1246" r:id="rId47"/>
    <p:sldId id="1247" r:id="rId48"/>
    <p:sldId id="1249" r:id="rId49"/>
    <p:sldId id="1248" r:id="rId50"/>
    <p:sldId id="1250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BF77B-9B3D-497A-9786-90E52A22D90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9B9C2-4D02-4186-8F1D-06AC873302EC}">
      <dgm:prSet phldrT="[Текст]"/>
      <dgm:spPr/>
      <dgm:t>
        <a:bodyPr/>
        <a:lstStyle/>
        <a:p>
          <a:r>
            <a:rPr lang="ru-RU" dirty="0"/>
            <a:t>Собственные средства</a:t>
          </a:r>
        </a:p>
      </dgm:t>
    </dgm:pt>
    <dgm:pt modelId="{19DF9737-219D-4420-90D6-AB709A16A2CB}" type="parTrans" cxnId="{49B9DE62-FC82-4D6E-A6D8-A629B0280736}">
      <dgm:prSet/>
      <dgm:spPr/>
      <dgm:t>
        <a:bodyPr/>
        <a:lstStyle/>
        <a:p>
          <a:endParaRPr lang="ru-RU"/>
        </a:p>
      </dgm:t>
    </dgm:pt>
    <dgm:pt modelId="{7EE96244-D304-49AD-B26D-808ECB5C5410}" type="sibTrans" cxnId="{49B9DE62-FC82-4D6E-A6D8-A629B0280736}">
      <dgm:prSet/>
      <dgm:spPr/>
      <dgm:t>
        <a:bodyPr/>
        <a:lstStyle/>
        <a:p>
          <a:endParaRPr lang="ru-RU"/>
        </a:p>
      </dgm:t>
    </dgm:pt>
    <dgm:pt modelId="{3CCF429E-9AB2-4914-A126-D8849A3187B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altLang="ru-RU" dirty="0"/>
            <a:t>Паевого фонда – основы для ведения основной деятельности кооператива (например, ПФ может быть «размещён» в необходимые для деятельности основные средства)</a:t>
          </a:r>
          <a:endParaRPr lang="ru-RU" dirty="0"/>
        </a:p>
      </dgm:t>
    </dgm:pt>
    <dgm:pt modelId="{B098DE4D-D16E-4D35-9341-D41853824EE6}" type="parTrans" cxnId="{F2FB94A3-BC2A-4690-AFD5-665FD1342489}">
      <dgm:prSet/>
      <dgm:spPr/>
      <dgm:t>
        <a:bodyPr/>
        <a:lstStyle/>
        <a:p>
          <a:endParaRPr lang="ru-RU"/>
        </a:p>
      </dgm:t>
    </dgm:pt>
    <dgm:pt modelId="{E609D724-182B-4458-AFB1-F572750DCD47}" type="sibTrans" cxnId="{F2FB94A3-BC2A-4690-AFD5-665FD1342489}">
      <dgm:prSet/>
      <dgm:spPr/>
      <dgm:t>
        <a:bodyPr/>
        <a:lstStyle/>
        <a:p>
          <a:endParaRPr lang="ru-RU"/>
        </a:p>
      </dgm:t>
    </dgm:pt>
    <dgm:pt modelId="{22EF8D83-38F5-489A-B2CE-CEE44496AC1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altLang="ru-RU" dirty="0"/>
            <a:t>Резервного фонда – источника для покрытия непредвиденных расходов и убытков</a:t>
          </a:r>
          <a:endParaRPr lang="ru-RU" dirty="0"/>
        </a:p>
      </dgm:t>
    </dgm:pt>
    <dgm:pt modelId="{D71CDC1C-4EF5-4D38-8215-B2CFE3647185}" type="parTrans" cxnId="{CA427B5C-2EA1-4DC4-B14A-173A7C553863}">
      <dgm:prSet/>
      <dgm:spPr/>
      <dgm:t>
        <a:bodyPr/>
        <a:lstStyle/>
        <a:p>
          <a:endParaRPr lang="ru-RU"/>
        </a:p>
      </dgm:t>
    </dgm:pt>
    <dgm:pt modelId="{D632959E-350C-45CC-87A2-4CD3447ADCA0}" type="sibTrans" cxnId="{CA427B5C-2EA1-4DC4-B14A-173A7C553863}">
      <dgm:prSet/>
      <dgm:spPr/>
      <dgm:t>
        <a:bodyPr/>
        <a:lstStyle/>
        <a:p>
          <a:endParaRPr lang="ru-RU"/>
        </a:p>
      </dgm:t>
    </dgm:pt>
    <dgm:pt modelId="{1E21EC75-295D-49D5-82F1-1A2DB7EAA55E}">
      <dgm:prSet phldrT="[Текст]"/>
      <dgm:spPr>
        <a:solidFill>
          <a:srgbClr val="0070C0"/>
        </a:solidFill>
      </dgm:spPr>
      <dgm:t>
        <a:bodyPr/>
        <a:lstStyle/>
        <a:p>
          <a:r>
            <a:rPr lang="ru-RU" altLang="ru-RU" dirty="0"/>
            <a:t>Прочих неделимых фондов, за счёт которых реализуются отдельные проекты кооператива (например, Фонд накопления – для приобретения новых основных средств, Фонд потребления – для премирования работников и т.д.)</a:t>
          </a:r>
          <a:endParaRPr lang="ru-RU" dirty="0"/>
        </a:p>
      </dgm:t>
    </dgm:pt>
    <dgm:pt modelId="{3490E785-8028-4707-B004-CF38024AD20E}" type="parTrans" cxnId="{5524E96F-FC92-457E-8872-5C58D66EE000}">
      <dgm:prSet/>
      <dgm:spPr/>
      <dgm:t>
        <a:bodyPr/>
        <a:lstStyle/>
        <a:p>
          <a:endParaRPr lang="ru-RU"/>
        </a:p>
      </dgm:t>
    </dgm:pt>
    <dgm:pt modelId="{22AE005D-47AF-4042-92F3-E352E2A00455}" type="sibTrans" cxnId="{5524E96F-FC92-457E-8872-5C58D66EE000}">
      <dgm:prSet/>
      <dgm:spPr/>
      <dgm:t>
        <a:bodyPr/>
        <a:lstStyle/>
        <a:p>
          <a:endParaRPr lang="ru-RU"/>
        </a:p>
      </dgm:t>
    </dgm:pt>
    <dgm:pt modelId="{2B3DB7FB-0C67-490D-9BE6-23DAC2CE2EA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altLang="ru-RU" dirty="0"/>
            <a:t>Нераспределённой прибыли</a:t>
          </a:r>
          <a:endParaRPr lang="ru-RU" dirty="0"/>
        </a:p>
      </dgm:t>
    </dgm:pt>
    <dgm:pt modelId="{56493C43-3BB0-490C-AB6A-1BDDFEECE941}" type="parTrans" cxnId="{44BDCC17-349E-4A0F-96CB-0C11C92F3B57}">
      <dgm:prSet/>
      <dgm:spPr/>
      <dgm:t>
        <a:bodyPr/>
        <a:lstStyle/>
        <a:p>
          <a:endParaRPr lang="ru-RU"/>
        </a:p>
      </dgm:t>
    </dgm:pt>
    <dgm:pt modelId="{1AEA350C-88F9-4213-A19C-4B67773A149C}" type="sibTrans" cxnId="{44BDCC17-349E-4A0F-96CB-0C11C92F3B57}">
      <dgm:prSet/>
      <dgm:spPr/>
      <dgm:t>
        <a:bodyPr/>
        <a:lstStyle/>
        <a:p>
          <a:endParaRPr lang="ru-RU"/>
        </a:p>
      </dgm:t>
    </dgm:pt>
    <dgm:pt modelId="{67D3F543-3942-439B-B41D-255A10734CFC}" type="pres">
      <dgm:prSet presAssocID="{1B5BF77B-9B3D-497A-9786-90E52A22D90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8983F3-6F55-4C07-8278-213ECEAAF466}" type="pres">
      <dgm:prSet presAssocID="{1B5BF77B-9B3D-497A-9786-90E52A22D905}" presName="matrix" presStyleCnt="0"/>
      <dgm:spPr/>
    </dgm:pt>
    <dgm:pt modelId="{35FB1B0F-CEBC-4678-B9AF-17D446A017CC}" type="pres">
      <dgm:prSet presAssocID="{1B5BF77B-9B3D-497A-9786-90E52A22D905}" presName="tile1" presStyleLbl="node1" presStyleIdx="0" presStyleCnt="4"/>
      <dgm:spPr/>
    </dgm:pt>
    <dgm:pt modelId="{FDFD4567-3FD7-4A3B-A66B-F9B01F1E3101}" type="pres">
      <dgm:prSet presAssocID="{1B5BF77B-9B3D-497A-9786-90E52A22D90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CA5A8D4-6C8F-47D4-8F82-DEA54AB0D6F0}" type="pres">
      <dgm:prSet presAssocID="{1B5BF77B-9B3D-497A-9786-90E52A22D905}" presName="tile2" presStyleLbl="node1" presStyleIdx="1" presStyleCnt="4"/>
      <dgm:spPr/>
    </dgm:pt>
    <dgm:pt modelId="{177923FC-64B1-4BCF-B5C1-F1839511953C}" type="pres">
      <dgm:prSet presAssocID="{1B5BF77B-9B3D-497A-9786-90E52A22D90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6970697-28A4-4201-BB4F-B6F65E4AC334}" type="pres">
      <dgm:prSet presAssocID="{1B5BF77B-9B3D-497A-9786-90E52A22D905}" presName="tile3" presStyleLbl="node1" presStyleIdx="2" presStyleCnt="4"/>
      <dgm:spPr/>
    </dgm:pt>
    <dgm:pt modelId="{804C407C-B835-4DC4-A45A-A80EFDE678B2}" type="pres">
      <dgm:prSet presAssocID="{1B5BF77B-9B3D-497A-9786-90E52A22D90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D163795-A835-4EAE-8E7A-B78741E25A8F}" type="pres">
      <dgm:prSet presAssocID="{1B5BF77B-9B3D-497A-9786-90E52A22D905}" presName="tile4" presStyleLbl="node1" presStyleIdx="3" presStyleCnt="4"/>
      <dgm:spPr/>
    </dgm:pt>
    <dgm:pt modelId="{5CEAA81A-17F8-428C-9D43-3ADBAF3CEDC3}" type="pres">
      <dgm:prSet presAssocID="{1B5BF77B-9B3D-497A-9786-90E52A22D90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5ADD484-00D9-421F-9F72-35483EABF5D7}" type="pres">
      <dgm:prSet presAssocID="{1B5BF77B-9B3D-497A-9786-90E52A22D90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4BDCC17-349E-4A0F-96CB-0C11C92F3B57}" srcId="{CEC9B9C2-4D02-4186-8F1D-06AC873302EC}" destId="{2B3DB7FB-0C67-490D-9BE6-23DAC2CE2EA8}" srcOrd="3" destOrd="0" parTransId="{56493C43-3BB0-490C-AB6A-1BDDFEECE941}" sibTransId="{1AEA350C-88F9-4213-A19C-4B67773A149C}"/>
    <dgm:cxn modelId="{70834D1B-09DE-4B7E-BF19-A348129C1C59}" type="presOf" srcId="{2B3DB7FB-0C67-490D-9BE6-23DAC2CE2EA8}" destId="{5CEAA81A-17F8-428C-9D43-3ADBAF3CEDC3}" srcOrd="1" destOrd="0" presId="urn:microsoft.com/office/officeart/2005/8/layout/matrix1"/>
    <dgm:cxn modelId="{8980CF31-AECC-4203-90A8-F08A209CF7FC}" type="presOf" srcId="{1B5BF77B-9B3D-497A-9786-90E52A22D905}" destId="{67D3F543-3942-439B-B41D-255A10734CFC}" srcOrd="0" destOrd="0" presId="urn:microsoft.com/office/officeart/2005/8/layout/matrix1"/>
    <dgm:cxn modelId="{CA427B5C-2EA1-4DC4-B14A-173A7C553863}" srcId="{CEC9B9C2-4D02-4186-8F1D-06AC873302EC}" destId="{22EF8D83-38F5-489A-B2CE-CEE44496AC18}" srcOrd="1" destOrd="0" parTransId="{D71CDC1C-4EF5-4D38-8215-B2CFE3647185}" sibTransId="{D632959E-350C-45CC-87A2-4CD3447ADCA0}"/>
    <dgm:cxn modelId="{49B9DE62-FC82-4D6E-A6D8-A629B0280736}" srcId="{1B5BF77B-9B3D-497A-9786-90E52A22D905}" destId="{CEC9B9C2-4D02-4186-8F1D-06AC873302EC}" srcOrd="0" destOrd="0" parTransId="{19DF9737-219D-4420-90D6-AB709A16A2CB}" sibTransId="{7EE96244-D304-49AD-B26D-808ECB5C5410}"/>
    <dgm:cxn modelId="{38284767-FF33-476E-B8F2-B38DEF3A3C64}" type="presOf" srcId="{CEC9B9C2-4D02-4186-8F1D-06AC873302EC}" destId="{95ADD484-00D9-421F-9F72-35483EABF5D7}" srcOrd="0" destOrd="0" presId="urn:microsoft.com/office/officeart/2005/8/layout/matrix1"/>
    <dgm:cxn modelId="{5524E96F-FC92-457E-8872-5C58D66EE000}" srcId="{CEC9B9C2-4D02-4186-8F1D-06AC873302EC}" destId="{1E21EC75-295D-49D5-82F1-1A2DB7EAA55E}" srcOrd="2" destOrd="0" parTransId="{3490E785-8028-4707-B004-CF38024AD20E}" sibTransId="{22AE005D-47AF-4042-92F3-E352E2A00455}"/>
    <dgm:cxn modelId="{D40B1B71-BB5B-4D15-A8DB-82E530F61582}" type="presOf" srcId="{1E21EC75-295D-49D5-82F1-1A2DB7EAA55E}" destId="{C6970697-28A4-4201-BB4F-B6F65E4AC334}" srcOrd="0" destOrd="0" presId="urn:microsoft.com/office/officeart/2005/8/layout/matrix1"/>
    <dgm:cxn modelId="{4D9F4A52-912C-4639-8A3A-B0DA7EBF500F}" type="presOf" srcId="{1E21EC75-295D-49D5-82F1-1A2DB7EAA55E}" destId="{804C407C-B835-4DC4-A45A-A80EFDE678B2}" srcOrd="1" destOrd="0" presId="urn:microsoft.com/office/officeart/2005/8/layout/matrix1"/>
    <dgm:cxn modelId="{3B939B52-7FFD-4833-A1B8-A18E0550922B}" type="presOf" srcId="{3CCF429E-9AB2-4914-A126-D8849A3187BC}" destId="{35FB1B0F-CEBC-4678-B9AF-17D446A017CC}" srcOrd="0" destOrd="0" presId="urn:microsoft.com/office/officeart/2005/8/layout/matrix1"/>
    <dgm:cxn modelId="{1AFA8359-A3DD-4D9C-B8D1-0217711A1C22}" type="presOf" srcId="{2B3DB7FB-0C67-490D-9BE6-23DAC2CE2EA8}" destId="{CD163795-A835-4EAE-8E7A-B78741E25A8F}" srcOrd="0" destOrd="0" presId="urn:microsoft.com/office/officeart/2005/8/layout/matrix1"/>
    <dgm:cxn modelId="{F2FB94A3-BC2A-4690-AFD5-665FD1342489}" srcId="{CEC9B9C2-4D02-4186-8F1D-06AC873302EC}" destId="{3CCF429E-9AB2-4914-A126-D8849A3187BC}" srcOrd="0" destOrd="0" parTransId="{B098DE4D-D16E-4D35-9341-D41853824EE6}" sibTransId="{E609D724-182B-4458-AFB1-F572750DCD47}"/>
    <dgm:cxn modelId="{EA2965D0-7BB3-4340-A6EA-112C833D1BE3}" type="presOf" srcId="{3CCF429E-9AB2-4914-A126-D8849A3187BC}" destId="{FDFD4567-3FD7-4A3B-A66B-F9B01F1E3101}" srcOrd="1" destOrd="0" presId="urn:microsoft.com/office/officeart/2005/8/layout/matrix1"/>
    <dgm:cxn modelId="{4A2093E0-01A2-4D2C-99A4-8B125770094B}" type="presOf" srcId="{22EF8D83-38F5-489A-B2CE-CEE44496AC18}" destId="{DCA5A8D4-6C8F-47D4-8F82-DEA54AB0D6F0}" srcOrd="0" destOrd="0" presId="urn:microsoft.com/office/officeart/2005/8/layout/matrix1"/>
    <dgm:cxn modelId="{A02D23E3-CBFF-4466-BDC5-EC01C9B18B6A}" type="presOf" srcId="{22EF8D83-38F5-489A-B2CE-CEE44496AC18}" destId="{177923FC-64B1-4BCF-B5C1-F1839511953C}" srcOrd="1" destOrd="0" presId="urn:microsoft.com/office/officeart/2005/8/layout/matrix1"/>
    <dgm:cxn modelId="{44143E06-194C-42F6-9685-7235DB36A6AE}" type="presParOf" srcId="{67D3F543-3942-439B-B41D-255A10734CFC}" destId="{B38983F3-6F55-4C07-8278-213ECEAAF466}" srcOrd="0" destOrd="0" presId="urn:microsoft.com/office/officeart/2005/8/layout/matrix1"/>
    <dgm:cxn modelId="{256BD819-7358-40E6-A93E-F1231B1438E9}" type="presParOf" srcId="{B38983F3-6F55-4C07-8278-213ECEAAF466}" destId="{35FB1B0F-CEBC-4678-B9AF-17D446A017CC}" srcOrd="0" destOrd="0" presId="urn:microsoft.com/office/officeart/2005/8/layout/matrix1"/>
    <dgm:cxn modelId="{54D0EB92-0906-4B20-B5EA-492DD2FA7A96}" type="presParOf" srcId="{B38983F3-6F55-4C07-8278-213ECEAAF466}" destId="{FDFD4567-3FD7-4A3B-A66B-F9B01F1E3101}" srcOrd="1" destOrd="0" presId="urn:microsoft.com/office/officeart/2005/8/layout/matrix1"/>
    <dgm:cxn modelId="{65AA92C3-DBAD-4302-AC73-5CDB19D7DE1E}" type="presParOf" srcId="{B38983F3-6F55-4C07-8278-213ECEAAF466}" destId="{DCA5A8D4-6C8F-47D4-8F82-DEA54AB0D6F0}" srcOrd="2" destOrd="0" presId="urn:microsoft.com/office/officeart/2005/8/layout/matrix1"/>
    <dgm:cxn modelId="{2BE4F35E-E168-4B1C-9896-CD6C84FF273E}" type="presParOf" srcId="{B38983F3-6F55-4C07-8278-213ECEAAF466}" destId="{177923FC-64B1-4BCF-B5C1-F1839511953C}" srcOrd="3" destOrd="0" presId="urn:microsoft.com/office/officeart/2005/8/layout/matrix1"/>
    <dgm:cxn modelId="{53BF4B20-D75A-4682-9144-49EC3A01CC27}" type="presParOf" srcId="{B38983F3-6F55-4C07-8278-213ECEAAF466}" destId="{C6970697-28A4-4201-BB4F-B6F65E4AC334}" srcOrd="4" destOrd="0" presId="urn:microsoft.com/office/officeart/2005/8/layout/matrix1"/>
    <dgm:cxn modelId="{3AD8A2EE-0DD8-4EC7-8704-3586284DBAE6}" type="presParOf" srcId="{B38983F3-6F55-4C07-8278-213ECEAAF466}" destId="{804C407C-B835-4DC4-A45A-A80EFDE678B2}" srcOrd="5" destOrd="0" presId="urn:microsoft.com/office/officeart/2005/8/layout/matrix1"/>
    <dgm:cxn modelId="{3F938EBB-9B9B-45F3-9A13-3096EB0330E6}" type="presParOf" srcId="{B38983F3-6F55-4C07-8278-213ECEAAF466}" destId="{CD163795-A835-4EAE-8E7A-B78741E25A8F}" srcOrd="6" destOrd="0" presId="urn:microsoft.com/office/officeart/2005/8/layout/matrix1"/>
    <dgm:cxn modelId="{C45E25FD-8D8F-4946-AC7A-0B64068CA99D}" type="presParOf" srcId="{B38983F3-6F55-4C07-8278-213ECEAAF466}" destId="{5CEAA81A-17F8-428C-9D43-3ADBAF3CEDC3}" srcOrd="7" destOrd="0" presId="urn:microsoft.com/office/officeart/2005/8/layout/matrix1"/>
    <dgm:cxn modelId="{45186D22-A81F-4082-B93E-53601984E5AF}" type="presParOf" srcId="{67D3F543-3942-439B-B41D-255A10734CFC}" destId="{95ADD484-00D9-421F-9F72-35483EABF5D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B1B0F-CEBC-4678-B9AF-17D446A017CC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kern="1200" dirty="0"/>
            <a:t>Паевого фонда – основы для ведения основной деятельности кооператива (например, ПФ может быть «размещён» в необходимые для деятельности основные средства)</a:t>
          </a:r>
          <a:endParaRPr lang="ru-RU" sz="1500" kern="1200" dirty="0"/>
        </a:p>
      </dsp:txBody>
      <dsp:txXfrm rot="5400000">
        <a:off x="-1" y="1"/>
        <a:ext cx="4114800" cy="1697236"/>
      </dsp:txXfrm>
    </dsp:sp>
    <dsp:sp modelId="{DCA5A8D4-6C8F-47D4-8F82-DEA54AB0D6F0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kern="1200" dirty="0"/>
            <a:t>Резервного фонда – источника для покрытия непредвиденных расходов и убытков</a:t>
          </a:r>
          <a:endParaRPr lang="ru-RU" sz="1500" kern="1200" dirty="0"/>
        </a:p>
      </dsp:txBody>
      <dsp:txXfrm>
        <a:off x="4114800" y="0"/>
        <a:ext cx="4114800" cy="1697236"/>
      </dsp:txXfrm>
    </dsp:sp>
    <dsp:sp modelId="{C6970697-28A4-4201-BB4F-B6F65E4AC334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kern="1200" dirty="0"/>
            <a:t>Прочих неделимых фондов, за счёт которых реализуются отдельные проекты кооператива (например, Фонд накопления – для приобретения новых основных средств, Фонд потребления – для премирования работников и т.д.)</a:t>
          </a:r>
          <a:endParaRPr lang="ru-RU" sz="1500" kern="1200" dirty="0"/>
        </a:p>
      </dsp:txBody>
      <dsp:txXfrm rot="10800000">
        <a:off x="0" y="2828726"/>
        <a:ext cx="4114800" cy="1697236"/>
      </dsp:txXfrm>
    </dsp:sp>
    <dsp:sp modelId="{CD163795-A835-4EAE-8E7A-B78741E25A8F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kern="1200" dirty="0"/>
            <a:t>Нераспределённой прибыли</a:t>
          </a:r>
          <a:endParaRPr lang="ru-RU" sz="1500" kern="1200" dirty="0"/>
        </a:p>
      </dsp:txBody>
      <dsp:txXfrm rot="-5400000">
        <a:off x="4114799" y="2828726"/>
        <a:ext cx="4114800" cy="1697236"/>
      </dsp:txXfrm>
    </dsp:sp>
    <dsp:sp modelId="{95ADD484-00D9-421F-9F72-35483EABF5D7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Собственные средства</a:t>
          </a:r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6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4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8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9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E0B532-1ABA-447B-B13C-26058B5D3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F957CC-2E5B-44AD-8C4D-7F815A007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EF857-C5B3-44CA-A15A-C461545D6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5F83-173D-44A7-8D54-500441EF7C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496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8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0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2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6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4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6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  <p:sldLayoutId id="2147483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B4A79-2125-411C-AB38-C378E910A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893" y="10"/>
            <a:ext cx="10294234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45217-FA6D-49E9-88F1-6D30D4F7B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2665" y="0"/>
            <a:ext cx="6043135" cy="3708681"/>
          </a:xfrm>
        </p:spPr>
        <p:txBody>
          <a:bodyPr anchor="ctr"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Фонды кооператива,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деятельность (имущество, источники формирования имущества, формирование фондов кооператива и их использование,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деятельности кооперативов)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601A3-FEC4-4AA9-AB23-6A4475CBC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634" y="5739618"/>
            <a:ext cx="5122720" cy="1118382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Методические материалы</a:t>
            </a:r>
          </a:p>
          <a:p>
            <a:pPr algn="ctr"/>
            <a:r>
              <a:rPr lang="ru-RU" sz="1800" dirty="0"/>
              <a:t>2021 г</a:t>
            </a:r>
          </a:p>
        </p:txBody>
      </p:sp>
    </p:spTree>
    <p:extLst>
      <p:ext uri="{BB962C8B-B14F-4D97-AF65-F5344CB8AC3E}">
        <p14:creationId xmlns:p14="http://schemas.microsoft.com/office/powerpoint/2010/main" val="591947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CEC0FCA-E4DA-41F7-9266-765DDBF41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8"/>
            <a:ext cx="4620584" cy="26367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П</a:t>
            </a:r>
            <a:r>
              <a:rPr lang="ru-RU" sz="4800" dirty="0" err="1"/>
              <a:t>ри</a:t>
            </a:r>
            <a:r>
              <a:rPr lang="ru-RU" sz="4800" dirty="0"/>
              <a:t> выходе из кооператива паевой взнос возвращается</a:t>
            </a:r>
            <a:endParaRPr lang="en-US" sz="4800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39A7F43-7D00-4DB6-97FE-D5711B50A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7" y="3577771"/>
            <a:ext cx="4620584" cy="24754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cap="all" dirty="0"/>
              <a:t>сроки возврата устанавливаются уставом (Например, «до 30 июня года, следующего за годом подачи заявления о выходе» или «в течение 3 лет» и т.д.)</a:t>
            </a:r>
            <a:endParaRPr lang="en-US" sz="2000" cap="all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D936BD-69A3-4440-861A-1E88404413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r="77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011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>
            <a:extLst>
              <a:ext uri="{FF2B5EF4-FFF2-40B4-BE49-F238E27FC236}">
                <a16:creationId xmlns:a16="http://schemas.microsoft.com/office/drawing/2014/main" id="{115EF390-2601-468F-A063-A01DBED4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Резервный фонд (создаётся в размере не менее 10 процентов паевого фонда)</a:t>
            </a:r>
          </a:p>
        </p:txBody>
      </p:sp>
      <p:sp>
        <p:nvSpPr>
          <p:cNvPr id="13315" name="Текст 4">
            <a:extLst>
              <a:ext uri="{FF2B5EF4-FFF2-40B4-BE49-F238E27FC236}">
                <a16:creationId xmlns:a16="http://schemas.microsoft.com/office/drawing/2014/main" id="{B495800A-35B6-4880-B612-66499211A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altLang="ru-RU"/>
              <a:t>Источники</a:t>
            </a:r>
          </a:p>
        </p:txBody>
      </p:sp>
      <p:sp>
        <p:nvSpPr>
          <p:cNvPr id="13316" name="Объект 5">
            <a:extLst>
              <a:ext uri="{FF2B5EF4-FFF2-40B4-BE49-F238E27FC236}">
                <a16:creationId xmlns:a16="http://schemas.microsoft.com/office/drawing/2014/main" id="{0C4101EB-4BFA-46C3-A928-266B671104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altLang="ru-RU"/>
              <a:t>Целевые взносы членов кооператива (не паевые),</a:t>
            </a:r>
          </a:p>
          <a:p>
            <a:r>
              <a:rPr lang="ru-RU" altLang="ru-RU"/>
              <a:t>Распределение прибыли</a:t>
            </a:r>
          </a:p>
        </p:txBody>
      </p:sp>
      <p:sp>
        <p:nvSpPr>
          <p:cNvPr id="13317" name="Текст 6">
            <a:extLst>
              <a:ext uri="{FF2B5EF4-FFF2-40B4-BE49-F238E27FC236}">
                <a16:creationId xmlns:a16="http://schemas.microsoft.com/office/drawing/2014/main" id="{E92E3409-172D-4E75-9186-2E09A1277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altLang="ru-RU"/>
              <a:t>Направления расходования</a:t>
            </a:r>
          </a:p>
        </p:txBody>
      </p:sp>
      <p:sp>
        <p:nvSpPr>
          <p:cNvPr id="13318" name="Объект 7">
            <a:extLst>
              <a:ext uri="{FF2B5EF4-FFF2-40B4-BE49-F238E27FC236}">
                <a16:creationId xmlns:a16="http://schemas.microsoft.com/office/drawing/2014/main" id="{FA2BC256-05B3-4599-A114-1BD3ED52E2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ru-RU" altLang="ru-RU"/>
              <a:t>Возмещения балансового убытка (движение по счетам бухгалтерского учёта);</a:t>
            </a:r>
          </a:p>
          <a:p>
            <a:pPr eaLnBrk="1" hangingPunct="1"/>
            <a:r>
              <a:rPr lang="ru-RU" altLang="ru-RU"/>
              <a:t>Покрытия непредвиденных расходов (движение денежных средств)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>
            <a:extLst>
              <a:ext uri="{FF2B5EF4-FFF2-40B4-BE49-F238E27FC236}">
                <a16:creationId xmlns:a16="http://schemas.microsoft.com/office/drawing/2014/main" id="{021C891B-7004-401D-846D-96A8F9E8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/>
              <a:t>Неделимые фонды сельскохозяйственного кооператива</a:t>
            </a:r>
          </a:p>
        </p:txBody>
      </p:sp>
      <p:sp>
        <p:nvSpPr>
          <p:cNvPr id="14339" name="Текст 4">
            <a:extLst>
              <a:ext uri="{FF2B5EF4-FFF2-40B4-BE49-F238E27FC236}">
                <a16:creationId xmlns:a16="http://schemas.microsoft.com/office/drawing/2014/main" id="{C2A36F1B-6669-4A91-931E-77F298182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sz="1800"/>
              <a:t>Источники финансирования (пассивы)</a:t>
            </a:r>
          </a:p>
        </p:txBody>
      </p:sp>
      <p:sp>
        <p:nvSpPr>
          <p:cNvPr id="14340" name="Объект 5">
            <a:extLst>
              <a:ext uri="{FF2B5EF4-FFF2-40B4-BE49-F238E27FC236}">
                <a16:creationId xmlns:a16="http://schemas.microsoft.com/office/drawing/2014/main" id="{18526B28-B912-47D7-B6F5-32CFC0B094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ru-RU"/>
              <a:t>Формируются за счёт взносов членов, прибыли, части паевого фонда,</a:t>
            </a:r>
          </a:p>
          <a:p>
            <a:r>
              <a:rPr lang="ru-RU" altLang="ru-RU"/>
              <a:t>Не подлежат выплате выходящим членам,</a:t>
            </a:r>
          </a:p>
          <a:p>
            <a:r>
              <a:rPr lang="ru-RU" altLang="ru-RU"/>
              <a:t>Примеры: резервный (обязательный), фонд накопления, фонд премирования</a:t>
            </a:r>
          </a:p>
        </p:txBody>
      </p:sp>
      <p:sp>
        <p:nvSpPr>
          <p:cNvPr id="14341" name="Текст 6">
            <a:extLst>
              <a:ext uri="{FF2B5EF4-FFF2-40B4-BE49-F238E27FC236}">
                <a16:creationId xmlns:a16="http://schemas.microsoft.com/office/drawing/2014/main" id="{E1EAD2B9-7234-497C-8027-A98DA7D0E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 sz="1800"/>
              <a:t>Элементы (объекты) имущества кооператива (активы)</a:t>
            </a:r>
          </a:p>
        </p:txBody>
      </p:sp>
      <p:sp>
        <p:nvSpPr>
          <p:cNvPr id="14342" name="Объект 7">
            <a:extLst>
              <a:ext uri="{FF2B5EF4-FFF2-40B4-BE49-F238E27FC236}">
                <a16:creationId xmlns:a16="http://schemas.microsoft.com/office/drawing/2014/main" id="{2F69F84C-D88F-4266-A26B-573CC82899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ru-RU"/>
              <a:t>Формируется через перечисление в уставе объектов (с указанием стоимости),</a:t>
            </a:r>
          </a:p>
          <a:p>
            <a:r>
              <a:rPr lang="ru-RU" altLang="ru-RU"/>
              <a:t>Не могут быть объектом взыскания по обязательствам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DFB971-FDA1-47FF-A655-8B8F7D8EB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9" b="28919"/>
          <a:stretch/>
        </p:blipFill>
        <p:spPr>
          <a:xfrm>
            <a:off x="-19468" y="-31"/>
            <a:ext cx="12191977" cy="68580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4BE91-4E01-4E4E-92A9-274DC8B4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10" y="27618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2. </a:t>
            </a:r>
            <a:r>
              <a:rPr lang="en-US" sz="3800" dirty="0" err="1">
                <a:solidFill>
                  <a:schemeClr val="bg1"/>
                </a:solidFill>
              </a:rPr>
              <a:t>Основн</a:t>
            </a:r>
            <a:r>
              <a:rPr lang="ru-RU" sz="3800" dirty="0" err="1">
                <a:solidFill>
                  <a:schemeClr val="bg1"/>
                </a:solidFill>
              </a:rPr>
              <a:t>ые</a:t>
            </a:r>
            <a:r>
              <a:rPr lang="ru-RU" sz="3800" dirty="0">
                <a:solidFill>
                  <a:schemeClr val="bg1"/>
                </a:solidFill>
              </a:rPr>
              <a:t> средства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сельскохозяйственного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потребительского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кооператива</a:t>
            </a:r>
            <a:r>
              <a:rPr lang="ru-RU" sz="3800" dirty="0">
                <a:solidFill>
                  <a:schemeClr val="bg1"/>
                </a:solidFill>
              </a:rPr>
              <a:t>, источники формирования и учёт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95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711D0-7415-4022-A1D0-86FD624C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Кооперативу для выполнения его функций необходимо имущество, например: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84FFF-9DE9-44C8-B3AF-FBBD81AF4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Кооперативу по механизированной обработке земли – техника для земледелия,</a:t>
            </a:r>
          </a:p>
          <a:p>
            <a:r>
              <a:rPr lang="ru-RU" dirty="0"/>
              <a:t>Кооперативу по забою скота - кооперативная бойня,</a:t>
            </a:r>
          </a:p>
          <a:p>
            <a:r>
              <a:rPr lang="ru-RU" dirty="0"/>
              <a:t>Сбытовому кооперативу – магазин (торговая точка),</a:t>
            </a:r>
          </a:p>
          <a:p>
            <a:r>
              <a:rPr lang="ru-RU" dirty="0"/>
              <a:t>Перерабатывающему кооперативу – завод (цех) с соответствующим оборудованием</a:t>
            </a:r>
          </a:p>
        </p:txBody>
      </p:sp>
    </p:spTree>
    <p:extLst>
      <p:ext uri="{BB962C8B-B14F-4D97-AF65-F5344CB8AC3E}">
        <p14:creationId xmlns:p14="http://schemas.microsoft.com/office/powerpoint/2010/main" val="58687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3B2FD-2FC0-4236-9741-69CD20F7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Источники формирования имущества кооператива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C1F92-FF4D-45E5-A826-CED281E37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Средства членов в пропорции к участию в деятельности (посредством взносов в паевой фонд или посредством создания неделимых фондов),</a:t>
            </a:r>
          </a:p>
          <a:p>
            <a:r>
              <a:rPr lang="ru-RU" sz="3200" dirty="0"/>
              <a:t>Кредиты и займы,</a:t>
            </a:r>
          </a:p>
          <a:p>
            <a:r>
              <a:rPr lang="ru-RU" sz="3200" dirty="0"/>
              <a:t>Средства государственной поддержки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415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1F183-4B11-4F4F-9B70-16FD6CDA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/>
              <a:t>Исходная ситуация: для деятельности сбытового кооператива нужен молоковоз</a:t>
            </a:r>
          </a:p>
        </p:txBody>
      </p:sp>
      <p:pic>
        <p:nvPicPr>
          <p:cNvPr id="6" name="Объект 5" descr="Изображение выглядит как грузовик, дорога, внешний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26CD2E47-7E01-4E89-9ACE-D5915E1622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182290"/>
            <a:ext cx="4309533" cy="265036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2998CAE-E621-4E34-A370-5E084BDB3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В кооператив объединяются КФХ с поголовьем дойного стада: 100, 50, 50, 25 и 25 голов;</a:t>
            </a:r>
          </a:p>
          <a:p>
            <a:r>
              <a:rPr lang="en-US" sz="2400"/>
              <a:t>Стоимость молоковоза – 3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686183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6DFFA-40D9-415D-9349-5BD5BBE0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Пример: молоковоз приобретается полностью за счёт средств членов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D210C38-FF01-420D-9811-7E41B14011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991149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510061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88874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19419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Участник </a:t>
                      </a:r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коров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Доля хозяйственного участия,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Объём вложений</a:t>
                      </a:r>
                      <a:endParaRPr lang="en-US" dirty="0"/>
                    </a:p>
                    <a:p>
                      <a:pPr algn="ctr"/>
                      <a:r>
                        <a:rPr lang="ru-RU" dirty="0"/>
                        <a:t>(3 млн. руб. * </a:t>
                      </a:r>
                      <a:r>
                        <a:rPr lang="en-US" dirty="0"/>
                        <a:t>k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612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1 200 000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52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68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90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65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3 000 000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79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17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9804C-46C5-480F-ACE1-E5A86AAC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Способы объединения средств членов кооператива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D7A396-0A1C-4B76-ABB1-FF02E93BE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Внесение взносов в паевой фонд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B5F3F5-BB98-415B-88D5-B0EAFE5D09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 выходе из кооператива свой пай можно забрать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C7D6BBD-3D2B-4ED5-A2DE-0F405A080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Внесение взносов в неделимый фонд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885865-067D-4DD3-81CC-7D16EDBC1E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 выходе из кооператива взнос не возвращается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8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ACA8A-A227-4370-B256-9F89D4A9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Формирование паевого фонда (проводки)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CDA6C92-965C-472F-85F9-85113384D9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548">
                  <a:extLst>
                    <a:ext uri="{9D8B030D-6E8A-4147-A177-3AD203B41FA5}">
                      <a16:colId xmlns:a16="http://schemas.microsoft.com/office/drawing/2014/main" val="1141429656"/>
                    </a:ext>
                  </a:extLst>
                </a:gridCol>
                <a:gridCol w="1519310">
                  <a:extLst>
                    <a:ext uri="{9D8B030D-6E8A-4147-A177-3AD203B41FA5}">
                      <a16:colId xmlns:a16="http://schemas.microsoft.com/office/drawing/2014/main" val="228024112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749700694"/>
                    </a:ext>
                  </a:extLst>
                </a:gridCol>
                <a:gridCol w="1773702">
                  <a:extLst>
                    <a:ext uri="{9D8B030D-6E8A-4147-A177-3AD203B41FA5}">
                      <a16:colId xmlns:a16="http://schemas.microsoft.com/office/drawing/2014/main" val="2035330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Содержание 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(руб.)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96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Начислен размер паевого фонда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35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Внесены взносы в паевой фонд, в т.ч. по контрагентам: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308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КФХ 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1 200 000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КФХ –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032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КФХ –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КФХ –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24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КФХ - 5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42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6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4BE91-4E01-4E4E-92A9-274DC8B4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/>
              <a:t>1. Собственные средства сельскохозяйственного потребительского кооператива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DFB971-FDA1-47FF-A655-8B8F7D8EB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" b="1008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205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ACA8A-A227-4370-B256-9F89D4A9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Приобретение имущественного комплекса (проводки)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CDA6C92-965C-472F-85F9-85113384D9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548">
                  <a:extLst>
                    <a:ext uri="{9D8B030D-6E8A-4147-A177-3AD203B41FA5}">
                      <a16:colId xmlns:a16="http://schemas.microsoft.com/office/drawing/2014/main" val="1141429656"/>
                    </a:ext>
                  </a:extLst>
                </a:gridCol>
                <a:gridCol w="1519310">
                  <a:extLst>
                    <a:ext uri="{9D8B030D-6E8A-4147-A177-3AD203B41FA5}">
                      <a16:colId xmlns:a16="http://schemas.microsoft.com/office/drawing/2014/main" val="228024112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749700694"/>
                    </a:ext>
                  </a:extLst>
                </a:gridCol>
                <a:gridCol w="1773702">
                  <a:extLst>
                    <a:ext uri="{9D8B030D-6E8A-4147-A177-3AD203B41FA5}">
                      <a16:colId xmlns:a16="http://schemas.microsoft.com/office/drawing/2014/main" val="2035330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Содержание 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(руб.)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96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Заключён договор с поставщиком молоковоза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2 400 000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35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Отражена сумма НДС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36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Перечислены средства за молоковоз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308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Сумма НДС учтена в стоимости объекта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666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Имущество принято к учёту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8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16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ACA8A-A227-4370-B256-9F89D4A9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Формирование неделимого Фонда приобретения молоковоза (проводки)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CDA6C92-965C-472F-85F9-85113384D9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548">
                  <a:extLst>
                    <a:ext uri="{9D8B030D-6E8A-4147-A177-3AD203B41FA5}">
                      <a16:colId xmlns:a16="http://schemas.microsoft.com/office/drawing/2014/main" val="1141429656"/>
                    </a:ext>
                  </a:extLst>
                </a:gridCol>
                <a:gridCol w="1519310">
                  <a:extLst>
                    <a:ext uri="{9D8B030D-6E8A-4147-A177-3AD203B41FA5}">
                      <a16:colId xmlns:a16="http://schemas.microsoft.com/office/drawing/2014/main" val="228024112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749700694"/>
                    </a:ext>
                  </a:extLst>
                </a:gridCol>
                <a:gridCol w="1773702">
                  <a:extLst>
                    <a:ext uri="{9D8B030D-6E8A-4147-A177-3AD203B41FA5}">
                      <a16:colId xmlns:a16="http://schemas.microsoft.com/office/drawing/2014/main" val="2035330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Содержание 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(руб.)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96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Начислен размер неделимого Фонда приобретения молоковоза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35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Внесены взносы в неделимый Фонд приобретения молоковоза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3088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D07606-EA42-41C9-B3E3-686FEEAB957C}"/>
              </a:ext>
            </a:extLst>
          </p:cNvPr>
          <p:cNvSpPr txBox="1"/>
          <p:nvPr/>
        </p:nvSpPr>
        <p:spPr>
          <a:xfrm>
            <a:off x="998806" y="4065563"/>
            <a:ext cx="761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86.1 – субсчёт, предусмотренный в Рабочем плане счетов для учёта одного из неделимых фондов – Фонда приобретения молоковоза</a:t>
            </a:r>
          </a:p>
        </p:txBody>
      </p:sp>
    </p:spTree>
    <p:extLst>
      <p:ext uri="{BB962C8B-B14F-4D97-AF65-F5344CB8AC3E}">
        <p14:creationId xmlns:p14="http://schemas.microsoft.com/office/powerpoint/2010/main" val="2809597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DFB971-FDA1-47FF-A655-8B8F7D8EB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49"/>
          <a:stretch/>
        </p:blipFill>
        <p:spPr>
          <a:xfrm>
            <a:off x="-19468" y="-31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4BE91-4E01-4E4E-92A9-274DC8B4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91" y="3288758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800" dirty="0"/>
              <a:t>3</a:t>
            </a:r>
            <a:r>
              <a:rPr lang="en-US" sz="3800" dirty="0"/>
              <a:t>. </a:t>
            </a:r>
            <a:r>
              <a:rPr lang="en-US" sz="3800" dirty="0" err="1"/>
              <a:t>Основная</a:t>
            </a:r>
            <a:r>
              <a:rPr lang="en-US" sz="3800" dirty="0"/>
              <a:t> </a:t>
            </a:r>
            <a:r>
              <a:rPr lang="en-US" sz="3800" dirty="0" err="1"/>
              <a:t>деятельность</a:t>
            </a:r>
            <a:r>
              <a:rPr lang="en-US" sz="3800" dirty="0"/>
              <a:t> </a:t>
            </a:r>
            <a:r>
              <a:rPr lang="en-US" sz="3800" dirty="0" err="1"/>
              <a:t>сельскохозяйственного</a:t>
            </a:r>
            <a:r>
              <a:rPr lang="en-US" sz="3800" dirty="0"/>
              <a:t> </a:t>
            </a:r>
            <a:r>
              <a:rPr lang="en-US" sz="3800" dirty="0" err="1"/>
              <a:t>потребительского</a:t>
            </a:r>
            <a:r>
              <a:rPr lang="en-US" sz="3800" dirty="0"/>
              <a:t> </a:t>
            </a:r>
            <a:r>
              <a:rPr lang="en-US" sz="3800" dirty="0" err="1"/>
              <a:t>кооператива</a:t>
            </a:r>
            <a:endParaRPr lang="en-US" sz="3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8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7CA72989-C90F-4381-9451-C93D0C36A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>Содержание деятельности кооператива определяет подходы к учёту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A9AC9F5-00CA-42C5-AB5A-4E7DA5F5C07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981200" y="1600201"/>
          <a:ext cx="8229600" cy="5059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301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Перерабатывающий кооператив: приобретает в свою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собственность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у своих членов произведённую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ими сельскохозяйственную продукцию, перерабатывает её в другой вид товара и реализует его третьим лицам (пример: скупка у членов молока, переработка его в масло, продажа масла на рынке)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Сбытовой кооператив: приобретает в свою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собственность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у своих членов произведённую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ими сельскохозяйственную продукцию, формирует из неё более крупные, чем это доступно одному члену партии и реализует их третьим лицам (пример: сбор у членов – ЛПХ яблок и продажа их в торговую сеть)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174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Снабженческий кооператив: приобретает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у третьих лиц оптовые партии необходимого в сельскохозяйственном производстве сырья и продаёт его членам кооператива (пример: покупка минеральных удобрений у завода – изготовителя и распределение их между членами кооператива)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Обслуживающий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кооператив: оказывает своим членам услуги (как на основании гражданско-правового договора, так и за членские взносы):</a:t>
                      </a:r>
                    </a:p>
                    <a:p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Пример 1: кооператив имеет в собственности трактор и оказывает платные услуги по вспашке земли;</a:t>
                      </a:r>
                    </a:p>
                    <a:p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Пример 2: кооператив собирает у членов взносы и арендует у муниципалитета пастбище и нанимает пастуха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58" name="Номер слайда 6">
            <a:extLst>
              <a:ext uri="{FF2B5EF4-FFF2-40B4-BE49-F238E27FC236}">
                <a16:creationId xmlns:a16="http://schemas.microsoft.com/office/drawing/2014/main" id="{5809475F-BCB9-43D3-BE86-3C4160CA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C62F13-19CF-4025-8978-D13E9F74706C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ru-RU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46E2C62B-D3FD-4716-BDFB-B59C373DB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Оформление сделок в кооперативе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B254F-7C98-450B-B62B-173DAD587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ru-RU" dirty="0"/>
              <a:t>В общем случае ничем не отличается от оформления сделок между другими субъектами хозяйственной деятельности.</a:t>
            </a:r>
          </a:p>
          <a:p>
            <a:pPr marL="0" indent="0">
              <a:buNone/>
              <a:defRPr/>
            </a:pPr>
            <a:r>
              <a:rPr lang="ru-RU" dirty="0"/>
              <a:t>Примеры хозяйственных договоров:</a:t>
            </a:r>
          </a:p>
          <a:p>
            <a:pPr>
              <a:defRPr/>
            </a:pPr>
            <a:r>
              <a:rPr lang="ru-RU" dirty="0"/>
              <a:t>Договор купли-продажи (кооператив является продавцом): удобрений, кормов, молодняка и т.д.</a:t>
            </a:r>
          </a:p>
          <a:p>
            <a:pPr>
              <a:defRPr/>
            </a:pPr>
            <a:r>
              <a:rPr lang="ru-RU" dirty="0"/>
              <a:t>Договор купли-продажи (кооператив является покупателем): готовой продукции (овощей, молока, мяса и т.д.);</a:t>
            </a:r>
          </a:p>
          <a:p>
            <a:pPr>
              <a:defRPr/>
            </a:pPr>
            <a:r>
              <a:rPr lang="ru-RU" dirty="0"/>
              <a:t>Договор оказания услуг: вспашки земли, ветеринарного обслуживания и т.д.;</a:t>
            </a:r>
          </a:p>
          <a:p>
            <a:pPr>
              <a:defRPr/>
            </a:pPr>
            <a:r>
              <a:rPr lang="ru-RU" dirty="0"/>
              <a:t>Договор аренды (член кооператива арендует у кооператива часть большого склада).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3920A8-9960-4421-B4F6-0BC12178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«услуги сельскохозяйственного потребительского кооператива»?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3851F4-DC11-441B-B0D7-63EAA4B49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С физической точки зрения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980171-C9BE-4C2B-B709-E6ED5D2DD3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Любая функция, делегированная кооперативу его членами:</a:t>
            </a:r>
          </a:p>
          <a:p>
            <a:r>
              <a:rPr lang="ru-RU" sz="2000" dirty="0"/>
              <a:t>Закупка у членов сельскохозяйственной продукции,</a:t>
            </a:r>
          </a:p>
          <a:p>
            <a:r>
              <a:rPr lang="ru-RU" sz="2000" dirty="0"/>
              <a:t>Продажа им сырья и материалов,</a:t>
            </a:r>
          </a:p>
          <a:p>
            <a:r>
              <a:rPr lang="ru-RU" sz="2000" dirty="0"/>
              <a:t>Обработка их полей,</a:t>
            </a:r>
          </a:p>
          <a:p>
            <a:r>
              <a:rPr lang="ru-RU" sz="2000" dirty="0"/>
              <a:t>Ведение учёта,</a:t>
            </a:r>
          </a:p>
          <a:p>
            <a:r>
              <a:rPr lang="ru-RU" sz="2000" dirty="0"/>
              <a:t>И т.д.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2EE6D2B-DF44-4AE1-A13C-08B43758F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С точки «не менее 50 % - членам кооператива»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86B6C23-E60D-4CB1-A5AE-F6F295B218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Правила подсчёта определяются уставом, например:</a:t>
            </a:r>
          </a:p>
          <a:p>
            <a:r>
              <a:rPr lang="ru-RU" dirty="0"/>
              <a:t>В натуральных показателях: кооператив закупает в сутки 10 т молока – не менее 5 т должны быть закуплены у членов,</a:t>
            </a:r>
          </a:p>
          <a:p>
            <a:r>
              <a:rPr lang="ru-RU" dirty="0"/>
              <a:t>В стоимостных показателях: кооператив снабжает фермеров ГСМ – не менее 50 % стоимости поставок должны прийтись на членов,</a:t>
            </a:r>
          </a:p>
          <a:p>
            <a:r>
              <a:rPr lang="ru-RU" dirty="0"/>
              <a:t>В моточасах: кооператив осуществляет механизированную обработку почвы – не менее 50 % времени техника должна работать на полях членов кооператива. </a:t>
            </a:r>
          </a:p>
        </p:txBody>
      </p:sp>
    </p:spTree>
    <p:extLst>
      <p:ext uri="{BB962C8B-B14F-4D97-AF65-F5344CB8AC3E}">
        <p14:creationId xmlns:p14="http://schemas.microsoft.com/office/powerpoint/2010/main" val="895050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1BAA89C8-AF52-460F-B97D-4E549339C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/>
              <a:t>Экономическая модель </a:t>
            </a:r>
            <a:r>
              <a:rPr lang="ru-RU" altLang="ru-RU" sz="3600" b="1" dirty="0"/>
              <a:t>сбытового</a:t>
            </a:r>
            <a:r>
              <a:rPr lang="ru-RU" altLang="ru-RU" sz="3600" dirty="0"/>
              <a:t> кооператива</a:t>
            </a:r>
          </a:p>
        </p:txBody>
      </p:sp>
      <p:sp>
        <p:nvSpPr>
          <p:cNvPr id="7171" name="Объект 3">
            <a:extLst>
              <a:ext uri="{FF2B5EF4-FFF2-40B4-BE49-F238E27FC236}">
                <a16:creationId xmlns:a16="http://schemas.microsoft.com/office/drawing/2014/main" id="{A8E50CA0-6CDC-4F56-8A84-7FE3445C37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err="1"/>
              <a:t>СПоК</a:t>
            </a:r>
            <a:r>
              <a:rPr lang="ru-RU" altLang="ru-RU" dirty="0"/>
              <a:t> «Молочник» по договору купли-продажи (закупочному акту) приобретает в собственность молоко у своих членов по цене 20 руб. за 1 кг.</a:t>
            </a:r>
          </a:p>
          <a:p>
            <a:pPr marL="0" indent="0">
              <a:buNone/>
            </a:pPr>
            <a:r>
              <a:rPr lang="ru-RU" altLang="ru-RU" dirty="0"/>
              <a:t>Приобретённое молоко от лица кооператива продаётся на молочный завод по договору купли-продажи по цене 24 руб. за 1 кг.</a:t>
            </a:r>
          </a:p>
          <a:p>
            <a:pPr marL="0" indent="0">
              <a:buNone/>
            </a:pPr>
            <a:r>
              <a:rPr lang="ru-RU" altLang="ru-RU" dirty="0"/>
              <a:t>Кооператив финансирует свою деятельность за счёт разницы между ценой продажи и ценой покупки.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701E9-63B0-4874-8FBB-D670BA04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 деятельности сбытового кооператива (пример 1)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6904F7-92AF-4803-983D-6D0E10628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49680"/>
            <a:ext cx="8229600" cy="4427005"/>
          </a:xfrm>
        </p:spPr>
      </p:pic>
    </p:spTree>
    <p:extLst>
      <p:ext uri="{BB962C8B-B14F-4D97-AF65-F5344CB8AC3E}">
        <p14:creationId xmlns:p14="http://schemas.microsoft.com/office/powerpoint/2010/main" val="2711174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2DF83-788B-4CA0-B6C7-12BF9F8C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Содержание деятельности сбытового кооператива (пример 2)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1BCD0E-7E0F-431D-9EF7-BD4C65E5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96" y="1600201"/>
            <a:ext cx="7980408" cy="4525963"/>
          </a:xfrm>
        </p:spPr>
      </p:pic>
    </p:spTree>
    <p:extLst>
      <p:ext uri="{BB962C8B-B14F-4D97-AF65-F5344CB8AC3E}">
        <p14:creationId xmlns:p14="http://schemas.microsoft.com/office/powerpoint/2010/main" val="1906218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1BAA89C8-AF52-460F-B97D-4E549339C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/>
              <a:t>Экономическая модель </a:t>
            </a:r>
            <a:r>
              <a:rPr lang="ru-RU" altLang="ru-RU" sz="3600" b="1" dirty="0"/>
              <a:t>снабженческого</a:t>
            </a:r>
            <a:r>
              <a:rPr lang="ru-RU" altLang="ru-RU" sz="3600" dirty="0"/>
              <a:t> кооператива</a:t>
            </a:r>
          </a:p>
        </p:txBody>
      </p:sp>
      <p:sp>
        <p:nvSpPr>
          <p:cNvPr id="7171" name="Объект 3">
            <a:extLst>
              <a:ext uri="{FF2B5EF4-FFF2-40B4-BE49-F238E27FC236}">
                <a16:creationId xmlns:a16="http://schemas.microsoft.com/office/drawing/2014/main" id="{A8E50CA0-6CDC-4F56-8A84-7FE3445C37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err="1"/>
              <a:t>СПоК</a:t>
            </a:r>
            <a:r>
              <a:rPr lang="ru-RU" altLang="ru-RU" dirty="0"/>
              <a:t> «Кормилец» по договору купли-продажи приобретает в собственность на заводе партии комбикорма, кратные 20 </a:t>
            </a:r>
            <a:r>
              <a:rPr lang="ru-RU" altLang="ru-RU" dirty="0" err="1"/>
              <a:t>тн</a:t>
            </a:r>
            <a:r>
              <a:rPr lang="ru-RU" altLang="ru-RU" dirty="0"/>
              <a:t> по цене 7 руб. за 1 кг.</a:t>
            </a:r>
          </a:p>
          <a:p>
            <a:pPr marL="0" indent="0">
              <a:buNone/>
            </a:pPr>
            <a:r>
              <a:rPr lang="ru-RU" altLang="ru-RU" dirty="0"/>
              <a:t>Приобретённый комбикорм от лица кооператива продаётся членам по цене 9 руб. за 1 кг.</a:t>
            </a:r>
          </a:p>
          <a:p>
            <a:pPr marL="0" indent="0">
              <a:buNone/>
            </a:pPr>
            <a:r>
              <a:rPr lang="ru-RU" altLang="ru-RU" dirty="0"/>
              <a:t>Кооператив финансирует свою деятельность за счёт разницы между ценой продажи и ценой покупки.</a:t>
            </a:r>
          </a:p>
        </p:txBody>
      </p:sp>
    </p:spTree>
    <p:extLst>
      <p:ext uri="{BB962C8B-B14F-4D97-AF65-F5344CB8AC3E}">
        <p14:creationId xmlns:p14="http://schemas.microsoft.com/office/powerpoint/2010/main" val="404661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>
            <a:extLst>
              <a:ext uri="{FF2B5EF4-FFF2-40B4-BE49-F238E27FC236}">
                <a16:creationId xmlns:a16="http://schemas.microsoft.com/office/drawing/2014/main" id="{AA4B4597-9423-406C-9F12-E1EA3523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Собственные средства СПоК состоят из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8C93A97-8E8C-423F-9554-D1CDC99B44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9DE2A-7DFB-4914-AE88-8D3F64B3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Содержание деятельности снабженческого кооператива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588E6C-10FA-4FAF-A9D5-E3712C2EB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19122"/>
            <a:ext cx="8229600" cy="4488118"/>
          </a:xfrm>
        </p:spPr>
      </p:pic>
    </p:spTree>
    <p:extLst>
      <p:ext uri="{BB962C8B-B14F-4D97-AF65-F5344CB8AC3E}">
        <p14:creationId xmlns:p14="http://schemas.microsoft.com/office/powerpoint/2010/main" val="501180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AFE6829-7139-4B79-8D32-09A5FADF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dirty="0"/>
              <a:t>В зависимости от содержания деятельности кооператив финансирует свою работу одним из двух способов или их сочетанием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7396F8C-CF4E-41E3-A7D1-24D172D4B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altLang="ru-RU" dirty="0"/>
              <a:t>Поступления целевых средств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2E5DD2A-8429-45B3-808B-A55513D650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70000" lnSpcReduction="20000"/>
          </a:bodyPr>
          <a:lstStyle/>
          <a:p>
            <a:pPr marL="457200" indent="-457200"/>
            <a:r>
              <a:rPr lang="ru-RU" altLang="ru-RU" dirty="0"/>
              <a:t>Взносы членов и ассоциированных членов кооператива</a:t>
            </a:r>
          </a:p>
          <a:p>
            <a:pPr marL="0" indent="0">
              <a:buNone/>
            </a:pPr>
            <a:r>
              <a:rPr lang="ru-RU" altLang="ru-RU" i="1" dirty="0"/>
              <a:t>Поступления по некоммерческой деятельности (членские взносы) учитываются на счете 86 «Целевое финансирование». При этом необходимо обеспечить раздельный учет по видам финансирования.</a:t>
            </a:r>
            <a:endParaRPr lang="ru-RU" i="1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CB6E2BC-09D2-44E9-94C4-F8D95577B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altLang="ru-RU" dirty="0"/>
              <a:t>Доходы по гражданско-правовым договорам (доходы от «коммерческой» деятельности)</a:t>
            </a:r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523AF17-B0F1-4EF6-B8AF-175D6AE6E8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ru-RU" altLang="ru-RU" dirty="0"/>
              <a:t>Выручка от продажи товаров;</a:t>
            </a:r>
          </a:p>
          <a:p>
            <a:r>
              <a:rPr lang="ru-RU" altLang="ru-RU" dirty="0"/>
              <a:t>Выручка от оказания платных услуг.</a:t>
            </a:r>
          </a:p>
          <a:p>
            <a:pPr marL="0" indent="0">
              <a:buNone/>
            </a:pPr>
            <a:r>
              <a:rPr lang="ru-RU" altLang="ru-RU" i="1" dirty="0"/>
              <a:t>Поступления по предпринимательской деятельности (выручка) учитываются на счете 90 «Продажи», субсчет 1 «Выручка», доходы, выручкой не являющиеся – на счете 91 «Прочие доходы и расходы», субсчет 1 «Прочие доходы».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A7218-8CCC-4320-9E21-144335DEB410}"/>
              </a:ext>
            </a:extLst>
          </p:cNvPr>
          <p:cNvSpPr txBox="1"/>
          <p:nvPr/>
        </p:nvSpPr>
        <p:spPr>
          <a:xfrm>
            <a:off x="228600" y="6031914"/>
            <a:ext cx="618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Удобно для обслуживающих кооперативов, членами которых являются граждане, ведущие ЛПХ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2E42BC-F756-4D51-86EE-C293F41B9D49}"/>
              </a:ext>
            </a:extLst>
          </p:cNvPr>
          <p:cNvSpPr txBox="1"/>
          <p:nvPr/>
        </p:nvSpPr>
        <p:spPr>
          <a:xfrm>
            <a:off x="6414454" y="6031914"/>
            <a:ext cx="56505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0B050"/>
                </a:solidFill>
              </a:rPr>
              <a:t>Удобно для кооперативов перерабатывающих, сбытовых, снабженческих, а также для кооперативов любых видов, объединяющих СХО, КФХ, ИП</a:t>
            </a:r>
          </a:p>
        </p:txBody>
      </p:sp>
    </p:spTree>
    <p:extLst>
      <p:ext uri="{BB962C8B-B14F-4D97-AF65-F5344CB8AC3E}">
        <p14:creationId xmlns:p14="http://schemas.microsoft.com/office/powerpoint/2010/main" val="2642734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7B0F4AC-7706-4724-A25D-59B7E46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 err="1"/>
              <a:t>Пример</a:t>
            </a:r>
            <a:r>
              <a:rPr lang="en-US" sz="3400" dirty="0"/>
              <a:t>: </a:t>
            </a:r>
            <a:r>
              <a:rPr lang="en-US" sz="3400" dirty="0" err="1"/>
              <a:t>кооператив</a:t>
            </a:r>
            <a:r>
              <a:rPr lang="en-US" sz="3400" dirty="0"/>
              <a:t> </a:t>
            </a:r>
            <a:r>
              <a:rPr lang="en-US" sz="3400" dirty="0" err="1"/>
              <a:t>по</a:t>
            </a:r>
            <a:r>
              <a:rPr lang="en-US" sz="3400" dirty="0"/>
              <a:t> </a:t>
            </a:r>
            <a:r>
              <a:rPr lang="en-US" sz="3400" dirty="0" err="1"/>
              <a:t>ведению</a:t>
            </a:r>
            <a:r>
              <a:rPr lang="en-US" sz="3400" dirty="0"/>
              <a:t> </a:t>
            </a:r>
            <a:r>
              <a:rPr lang="ru-RU" sz="3400" dirty="0"/>
              <a:t>налогового и (или) </a:t>
            </a:r>
            <a:r>
              <a:rPr lang="en-US" sz="3400" dirty="0" err="1"/>
              <a:t>бухгалтерского</a:t>
            </a:r>
            <a:r>
              <a:rPr lang="en-US" sz="3400" dirty="0"/>
              <a:t> </a:t>
            </a:r>
            <a:r>
              <a:rPr lang="en-US" sz="3400" dirty="0" err="1"/>
              <a:t>учёта</a:t>
            </a:r>
            <a:endParaRPr lang="en-US" sz="3400" dirty="0"/>
          </a:p>
        </p:txBody>
      </p:sp>
      <p:pic>
        <p:nvPicPr>
          <p:cNvPr id="12" name="Объект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B12EE99-930B-4409-95AF-ACD23CA30E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r="96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FDE40181-BAB1-4C0D-9CE4-E77D32BEE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Кооператив</a:t>
            </a:r>
            <a:r>
              <a:rPr lang="en-US" sz="2400" dirty="0"/>
              <a:t> </a:t>
            </a:r>
            <a:r>
              <a:rPr lang="en-US" sz="2400" dirty="0" err="1"/>
              <a:t>создан</a:t>
            </a:r>
            <a:r>
              <a:rPr lang="en-US" sz="2400" dirty="0"/>
              <a:t> </a:t>
            </a:r>
            <a:r>
              <a:rPr lang="en-US" sz="2400" dirty="0" err="1"/>
              <a:t>фермерскими</a:t>
            </a:r>
            <a:r>
              <a:rPr lang="en-US" sz="2400" dirty="0"/>
              <a:t> </a:t>
            </a:r>
            <a:r>
              <a:rPr lang="en-US" sz="2400" dirty="0" err="1"/>
              <a:t>хозяйствами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ведения</a:t>
            </a:r>
            <a:r>
              <a:rPr lang="en-US" sz="2400" dirty="0"/>
              <a:t> </a:t>
            </a:r>
            <a:r>
              <a:rPr lang="en-US" sz="2400" dirty="0" err="1"/>
              <a:t>учёта</a:t>
            </a:r>
            <a:r>
              <a:rPr lang="en-US" sz="2400" dirty="0"/>
              <a:t> у </a:t>
            </a:r>
            <a:r>
              <a:rPr lang="en-US" sz="2400" dirty="0" err="1"/>
              <a:t>членов</a:t>
            </a:r>
            <a:r>
              <a:rPr lang="en-US" sz="2400" dirty="0"/>
              <a:t> (</a:t>
            </a:r>
            <a:r>
              <a:rPr lang="en-US" sz="2400" dirty="0" err="1"/>
              <a:t>каждому</a:t>
            </a:r>
            <a:r>
              <a:rPr lang="en-US" sz="2400" dirty="0"/>
              <a:t> </a:t>
            </a:r>
            <a:r>
              <a:rPr lang="en-US" sz="2400" dirty="0" err="1"/>
              <a:t>нанимать</a:t>
            </a:r>
            <a:r>
              <a:rPr lang="en-US" sz="2400" dirty="0"/>
              <a:t> </a:t>
            </a:r>
            <a:r>
              <a:rPr lang="en-US" sz="2400" dirty="0" err="1"/>
              <a:t>бухгалтера</a:t>
            </a:r>
            <a:r>
              <a:rPr lang="en-US" sz="2400" dirty="0"/>
              <a:t> </a:t>
            </a:r>
            <a:r>
              <a:rPr lang="en-US" sz="2400" dirty="0" err="1"/>
              <a:t>невыгодно</a:t>
            </a:r>
            <a:r>
              <a:rPr lang="en-US" sz="2400" dirty="0"/>
              <a:t>, а </a:t>
            </a:r>
            <a:r>
              <a:rPr lang="en-US" sz="2400" dirty="0" err="1"/>
              <a:t>бухгалтер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аутсорсинге</a:t>
            </a:r>
            <a:r>
              <a:rPr lang="en-US" sz="2400" dirty="0"/>
              <a:t> </a:t>
            </a:r>
            <a:r>
              <a:rPr lang="en-US" sz="2400" dirty="0" err="1"/>
              <a:t>стремится</a:t>
            </a:r>
            <a:r>
              <a:rPr lang="en-US" sz="2400" dirty="0"/>
              <a:t> к </a:t>
            </a:r>
            <a:r>
              <a:rPr lang="en-US" sz="2400" dirty="0" err="1"/>
              <a:t>упрощению</a:t>
            </a:r>
            <a:r>
              <a:rPr lang="en-US" sz="2400" dirty="0"/>
              <a:t> </a:t>
            </a:r>
            <a:r>
              <a:rPr lang="en-US" sz="2400" dirty="0" err="1"/>
              <a:t>работу</a:t>
            </a:r>
            <a:r>
              <a:rPr lang="en-US" sz="2400" dirty="0"/>
              <a:t>, </a:t>
            </a:r>
            <a:r>
              <a:rPr lang="en-US" sz="2400" dirty="0" err="1"/>
              <a:t>сдаче</a:t>
            </a:r>
            <a:r>
              <a:rPr lang="en-US" sz="2400" dirty="0"/>
              <a:t> «</a:t>
            </a:r>
            <a:r>
              <a:rPr lang="en-US" sz="2400" dirty="0" err="1"/>
              <a:t>нулевой</a:t>
            </a:r>
            <a:r>
              <a:rPr lang="en-US" sz="2400" dirty="0"/>
              <a:t>» </a:t>
            </a:r>
            <a:r>
              <a:rPr lang="en-US" sz="2400" dirty="0" err="1"/>
              <a:t>отчётности</a:t>
            </a:r>
            <a:r>
              <a:rPr lang="en-US" sz="2400" dirty="0"/>
              <a:t>, </a:t>
            </a:r>
            <a:r>
              <a:rPr lang="en-US" sz="2400" dirty="0" err="1"/>
              <a:t>устанавливает</a:t>
            </a:r>
            <a:r>
              <a:rPr lang="en-US" sz="2400" dirty="0"/>
              <a:t> </a:t>
            </a:r>
            <a:r>
              <a:rPr lang="en-US" sz="2400" dirty="0" err="1"/>
              <a:t>свои</a:t>
            </a:r>
            <a:r>
              <a:rPr lang="en-US" sz="2400" dirty="0"/>
              <a:t> </a:t>
            </a:r>
            <a:r>
              <a:rPr lang="en-US" sz="2400" dirty="0" err="1"/>
              <a:t>цены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47026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F41610A-4B61-40BB-909E-80BF5244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Расчёт затрат на деятельность кооператива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1B4178B9-D5C3-470E-8891-FFB25571973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2011363"/>
          <a:ext cx="49371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563">
                  <a:extLst>
                    <a:ext uri="{9D8B030D-6E8A-4147-A177-3AD203B41FA5}">
                      <a16:colId xmlns:a16="http://schemas.microsoft.com/office/drawing/2014/main" val="3179431052"/>
                    </a:ext>
                  </a:extLst>
                </a:gridCol>
                <a:gridCol w="2468563">
                  <a:extLst>
                    <a:ext uri="{9D8B030D-6E8A-4147-A177-3AD203B41FA5}">
                      <a16:colId xmlns:a16="http://schemas.microsoft.com/office/drawing/2014/main" val="1308714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расходов</a:t>
                      </a:r>
                    </a:p>
                  </a:txBody>
                  <a:tcPr marL="42932" marR="42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(руб. в мес.)</a:t>
                      </a:r>
                    </a:p>
                  </a:txBody>
                  <a:tcPr marL="42932" marR="42932"/>
                </a:tc>
                <a:extLst>
                  <a:ext uri="{0D108BD9-81ED-4DB2-BD59-A6C34878D82A}">
                    <a16:rowId xmlns:a16="http://schemas.microsoft.com/office/drawing/2014/main" val="290256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Заработная плата</a:t>
                      </a:r>
                    </a:p>
                  </a:txBody>
                  <a:tcPr marL="42932" marR="42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30 000</a:t>
                      </a:r>
                    </a:p>
                  </a:txBody>
                  <a:tcPr marL="42932" marR="42932"/>
                </a:tc>
                <a:extLst>
                  <a:ext uri="{0D108BD9-81ED-4DB2-BD59-A6C34878D82A}">
                    <a16:rowId xmlns:a16="http://schemas.microsoft.com/office/drawing/2014/main" val="329998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Страховые взносы</a:t>
                      </a:r>
                    </a:p>
                  </a:txBody>
                  <a:tcPr marL="42932" marR="42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10 000</a:t>
                      </a:r>
                    </a:p>
                  </a:txBody>
                  <a:tcPr marL="42932" marR="42932"/>
                </a:tc>
                <a:extLst>
                  <a:ext uri="{0D108BD9-81ED-4DB2-BD59-A6C34878D82A}">
                    <a16:rowId xmlns:a16="http://schemas.microsoft.com/office/drawing/2014/main" val="513299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Арендная плата</a:t>
                      </a:r>
                    </a:p>
                  </a:txBody>
                  <a:tcPr marL="42932" marR="42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5 000</a:t>
                      </a:r>
                    </a:p>
                  </a:txBody>
                  <a:tcPr marL="42932" marR="42932"/>
                </a:tc>
                <a:extLst>
                  <a:ext uri="{0D108BD9-81ED-4DB2-BD59-A6C34878D82A}">
                    <a16:rowId xmlns:a16="http://schemas.microsoft.com/office/drawing/2014/main" val="4243203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Прочие расходы</a:t>
                      </a:r>
                    </a:p>
                  </a:txBody>
                  <a:tcPr marL="42932" marR="42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5000</a:t>
                      </a:r>
                    </a:p>
                  </a:txBody>
                  <a:tcPr marL="42932" marR="42932"/>
                </a:tc>
                <a:extLst>
                  <a:ext uri="{0D108BD9-81ED-4DB2-BD59-A6C34878D82A}">
                    <a16:rowId xmlns:a16="http://schemas.microsoft.com/office/drawing/2014/main" val="115713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Всего:</a:t>
                      </a:r>
                    </a:p>
                  </a:txBody>
                  <a:tcPr marL="42932" marR="42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50 000</a:t>
                      </a:r>
                    </a:p>
                  </a:txBody>
                  <a:tcPr marL="42932" marR="42932"/>
                </a:tc>
                <a:extLst>
                  <a:ext uri="{0D108BD9-81ED-4DB2-BD59-A6C34878D82A}">
                    <a16:rowId xmlns:a16="http://schemas.microsoft.com/office/drawing/2014/main" val="2599813882"/>
                  </a:ext>
                </a:extLst>
              </a:tr>
            </a:tbl>
          </a:graphicData>
        </a:graphic>
      </p:graphicFrame>
      <p:sp>
        <p:nvSpPr>
          <p:cNvPr id="9" name="Объект 8">
            <a:extLst>
              <a:ext uri="{FF2B5EF4-FFF2-40B4-BE49-F238E27FC236}">
                <a16:creationId xmlns:a16="http://schemas.microsoft.com/office/drawing/2014/main" id="{65C5B3DD-16A3-4FD5-B0F9-8079E00DD7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кооперативе участвуют 10 КФХ.</a:t>
            </a:r>
          </a:p>
          <a:p>
            <a:pPr marL="0" indent="0">
              <a:buNone/>
            </a:pPr>
            <a:r>
              <a:rPr lang="ru-RU" dirty="0"/>
              <a:t>Поскольку сложность ведения в них учёта одинакова, на каждое КФХ приходится </a:t>
            </a:r>
          </a:p>
          <a:p>
            <a:pPr marL="0" indent="0">
              <a:buNone/>
            </a:pPr>
            <a:r>
              <a:rPr lang="ru-RU" dirty="0"/>
              <a:t>50 000 : 10 = 5 000 руб. в месяц.</a:t>
            </a:r>
          </a:p>
          <a:p>
            <a:pPr marL="0" indent="0" algn="ctr">
              <a:buNone/>
            </a:pPr>
            <a:r>
              <a:rPr lang="ru-RU" b="1" dirty="0"/>
              <a:t>Как «правильно» финансировать </a:t>
            </a:r>
            <a:r>
              <a:rPr lang="ru-RU" b="1" dirty="0" err="1"/>
              <a:t>деятельностьСПоК</a:t>
            </a:r>
            <a:r>
              <a:rPr lang="ru-RU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3804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B10D32-ED10-4ADB-BF1A-1BCB389C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Варианты финансирования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1875A2-E739-410B-8D18-D3E04E35A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«Некоммерческий»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3326A0F-8080-4AA2-93FB-1041577768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Устанавливаются ежемесячные членские взносы в сумме 5 000 руб. на одно хозяйство</a:t>
            </a:r>
          </a:p>
          <a:p>
            <a:r>
              <a:rPr lang="ru-RU" dirty="0"/>
              <a:t>«Плюсы» – в кооперативе взносы легко учитывать, не нужно вести учёт затрат,</a:t>
            </a:r>
          </a:p>
          <a:p>
            <a:r>
              <a:rPr lang="ru-RU" dirty="0"/>
              <a:t>«Минусы» – КФХ не может поставить взносы на затраты в целях налогообложения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A07DD31-6BDE-49CE-9DD6-233DFDD35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«Коммерческий»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ACC2423-5669-497D-9C43-F2E11C8F2A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Устанавливаются расценки на услуги кооператива – 5 000 руб. в месяц с одного КФХ</a:t>
            </a:r>
          </a:p>
          <a:p>
            <a:r>
              <a:rPr lang="ru-RU" dirty="0"/>
              <a:t>«Плюсы» – КФХ может учесть данные платежи в составе затрат в целях налогообложения,</a:t>
            </a:r>
          </a:p>
          <a:p>
            <a:r>
              <a:rPr lang="ru-RU" dirty="0"/>
              <a:t>«Минусы» – в кооперативе нужно вести учёт затрат (равных доходам)</a:t>
            </a:r>
          </a:p>
        </p:txBody>
      </p:sp>
    </p:spTree>
    <p:extLst>
      <p:ext uri="{BB962C8B-B14F-4D97-AF65-F5344CB8AC3E}">
        <p14:creationId xmlns:p14="http://schemas.microsoft.com/office/powerpoint/2010/main" val="2180165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9F91E-C023-48F3-BE8E-27E2F837F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057" y="650737"/>
            <a:ext cx="5983309" cy="2678333"/>
          </a:xfrm>
        </p:spPr>
        <p:txBody>
          <a:bodyPr anchor="b">
            <a:normAutofit/>
          </a:bodyPr>
          <a:lstStyle/>
          <a:p>
            <a:pPr algn="ctr"/>
            <a:r>
              <a:rPr lang="ru-RU" sz="3800" dirty="0"/>
              <a:t>4. Формирование прибыли в кооперативе. Способы распределения прибыли (убытка)</a:t>
            </a:r>
          </a:p>
        </p:txBody>
      </p:sp>
      <p:pic>
        <p:nvPicPr>
          <p:cNvPr id="4" name="Picture 3" descr="Изображение выглядит как стол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6873AAD-0EAC-4F2E-BB8C-1A6C3DECF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2264" y="2973789"/>
            <a:ext cx="4410736" cy="31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97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95CB6CD8-0F86-4DFB-83C2-B2F902F7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/>
              <a:t>Некоммерческая организация (сельскохозяйственный потребительский кооператив – частный случай НКО) -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1CB33F8E-9605-4F5E-8F05-1E1023917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0000"/>
                </a:solidFill>
              </a:rPr>
              <a:t>юридическое лицо, не преследующее извлечение прибыли в качестве основной цели своей деятельности и не распределяющие полученную прибыль между участниками. НКО могут вести коммерческую деятельность лишь постольку, поскольку это служит достижению целей, ради которых они созданы и соответствуют этим целям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0000"/>
                </a:solidFill>
              </a:rPr>
              <a:t> </a:t>
            </a:r>
            <a:r>
              <a:rPr lang="en-US" altLang="ru-RU"/>
              <a:t>(</a:t>
            </a:r>
            <a:r>
              <a:rPr lang="ru-RU" altLang="ru-RU"/>
              <a:t>Гражданский Кодекс РФ ст. 50)</a:t>
            </a: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B029B724-BF15-4D46-A901-5B80A1D4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582C04-BA83-4B31-B4FC-66A979CADD8E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ru-RU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D915F4-BE81-4A53-900F-DE9684AB3D29}"/>
              </a:ext>
            </a:extLst>
          </p:cNvPr>
          <p:cNvSpPr txBox="1"/>
          <p:nvPr/>
        </p:nvSpPr>
        <p:spPr>
          <a:xfrm>
            <a:off x="838200" y="5947928"/>
            <a:ext cx="1021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Прибыль в кооперативе может быть! Но для чего она?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817A994-499E-4CF0-A604-AF6D0135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Природа</a:t>
            </a:r>
            <a:r>
              <a:rPr lang="en-US" dirty="0"/>
              <a:t> </a:t>
            </a:r>
            <a:r>
              <a:rPr lang="en-US" dirty="0" err="1"/>
              <a:t>прибыли</a:t>
            </a:r>
            <a:r>
              <a:rPr lang="en-US" dirty="0"/>
              <a:t> </a:t>
            </a:r>
            <a:r>
              <a:rPr lang="en-US" dirty="0" err="1"/>
              <a:t>коммерческой</a:t>
            </a:r>
            <a:r>
              <a:rPr lang="en-US" dirty="0"/>
              <a:t> </a:t>
            </a:r>
            <a:r>
              <a:rPr lang="en-US" dirty="0" err="1"/>
              <a:t>организации</a:t>
            </a:r>
            <a:endParaRPr lang="en-US" dirty="0"/>
          </a:p>
        </p:txBody>
      </p:sp>
      <p:pic>
        <p:nvPicPr>
          <p:cNvPr id="8" name="Объект 7" descr="Изображение выглядит как текст, внутренний, фотография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32CD5858-7782-49AF-82B9-EAB40A5C93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" r="-1" b="8425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D162B36F-B878-4164-A323-2A457E02F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Получение прибыли является целью создания предприятия (инвестирования средств собственником),</a:t>
            </a:r>
          </a:p>
          <a:p>
            <a:r>
              <a:rPr lang="en-US" sz="2000"/>
              <a:t>Прибыль образуется за счёт того, что собственник устанавливает такие тарифы на товары и услуги организации, при которых доходы превышают расходы (при грамотном планировании)</a:t>
            </a:r>
          </a:p>
        </p:txBody>
      </p:sp>
    </p:spTree>
    <p:extLst>
      <p:ext uri="{BB962C8B-B14F-4D97-AF65-F5344CB8AC3E}">
        <p14:creationId xmlns:p14="http://schemas.microsoft.com/office/powerpoint/2010/main" val="325434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F4A58-B21D-4EAF-87A4-F9526028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При</a:t>
            </a:r>
            <a:r>
              <a:rPr lang="ru-RU" dirty="0"/>
              <a:t>чины образования</a:t>
            </a:r>
            <a:r>
              <a:rPr lang="en-US" dirty="0"/>
              <a:t> </a:t>
            </a:r>
            <a:r>
              <a:rPr lang="en-US" dirty="0" err="1"/>
              <a:t>прибыли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 err="1"/>
              <a:t>потребительско</a:t>
            </a:r>
            <a:r>
              <a:rPr lang="ru-RU" dirty="0"/>
              <a:t>м</a:t>
            </a:r>
            <a:r>
              <a:rPr lang="en-US" dirty="0"/>
              <a:t> </a:t>
            </a:r>
            <a:r>
              <a:rPr lang="en-US" dirty="0" err="1"/>
              <a:t>кооператив</a:t>
            </a:r>
            <a:r>
              <a:rPr lang="ru-RU" dirty="0"/>
              <a:t>е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DD52D-8809-48A3-93D7-C3B871C9A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Получение</a:t>
            </a:r>
            <a:r>
              <a:rPr lang="en-US" sz="2000" dirty="0"/>
              <a:t> </a:t>
            </a:r>
            <a:r>
              <a:rPr lang="en-US" sz="2000" dirty="0" err="1"/>
              <a:t>прибыли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является</a:t>
            </a:r>
            <a:r>
              <a:rPr lang="en-US" sz="2000" dirty="0"/>
              <a:t> </a:t>
            </a:r>
            <a:r>
              <a:rPr lang="en-US" sz="2000" dirty="0" err="1"/>
              <a:t>целью</a:t>
            </a:r>
            <a:r>
              <a:rPr lang="en-US" sz="2000" dirty="0"/>
              <a:t> </a:t>
            </a:r>
            <a:r>
              <a:rPr lang="en-US" sz="2000" dirty="0" err="1"/>
              <a:t>создания</a:t>
            </a:r>
            <a:r>
              <a:rPr lang="en-US" sz="2000" dirty="0"/>
              <a:t> </a:t>
            </a:r>
            <a:r>
              <a:rPr lang="en-US" sz="2000" dirty="0" err="1"/>
              <a:t>кооператива</a:t>
            </a:r>
            <a:r>
              <a:rPr lang="en-US" sz="2000" dirty="0"/>
              <a:t> (</a:t>
            </a:r>
            <a:r>
              <a:rPr lang="en-US" sz="2000" dirty="0" err="1"/>
              <a:t>точка</a:t>
            </a:r>
            <a:r>
              <a:rPr lang="en-US" sz="2000" dirty="0"/>
              <a:t> </a:t>
            </a:r>
            <a:r>
              <a:rPr lang="en-US" sz="2000" dirty="0" err="1"/>
              <a:t>образования</a:t>
            </a:r>
            <a:r>
              <a:rPr lang="en-US" sz="2000" dirty="0"/>
              <a:t> </a:t>
            </a:r>
            <a:r>
              <a:rPr lang="en-US" sz="2000" dirty="0" err="1"/>
              <a:t>прибыли</a:t>
            </a:r>
            <a:r>
              <a:rPr lang="en-US" sz="2000" dirty="0"/>
              <a:t> – </a:t>
            </a:r>
            <a:r>
              <a:rPr lang="en-US" sz="2000" dirty="0" err="1"/>
              <a:t>хозяйства</a:t>
            </a:r>
            <a:r>
              <a:rPr lang="en-US" sz="2000" dirty="0"/>
              <a:t> </a:t>
            </a:r>
            <a:r>
              <a:rPr lang="en-US" sz="2000" dirty="0" err="1"/>
              <a:t>его</a:t>
            </a:r>
            <a:r>
              <a:rPr lang="en-US" sz="2000" dirty="0"/>
              <a:t> </a:t>
            </a:r>
            <a:r>
              <a:rPr lang="en-US" sz="2000" dirty="0" err="1"/>
              <a:t>членов</a:t>
            </a:r>
            <a:r>
              <a:rPr lang="en-US" sz="2000" dirty="0"/>
              <a:t>), </a:t>
            </a:r>
            <a:r>
              <a:rPr lang="en-US" sz="2000" dirty="0" err="1"/>
              <a:t>но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Условия</a:t>
            </a:r>
            <a:r>
              <a:rPr lang="en-US" sz="2000" dirty="0"/>
              <a:t> </a:t>
            </a:r>
            <a:r>
              <a:rPr lang="en-US" sz="2000" dirty="0" err="1"/>
              <a:t>деятельности</a:t>
            </a:r>
            <a:r>
              <a:rPr lang="en-US" sz="2000" dirty="0"/>
              <a:t> </a:t>
            </a:r>
            <a:r>
              <a:rPr lang="en-US" sz="2000" dirty="0" err="1"/>
              <a:t>могут</a:t>
            </a:r>
            <a:r>
              <a:rPr lang="en-US" sz="2000" dirty="0"/>
              <a:t> </a:t>
            </a:r>
            <a:r>
              <a:rPr lang="en-US" sz="2000" dirty="0" err="1"/>
              <a:t>быть</a:t>
            </a:r>
            <a:r>
              <a:rPr lang="en-US" sz="2000" dirty="0"/>
              <a:t> </a:t>
            </a:r>
            <a:r>
              <a:rPr lang="en-US" sz="2000" dirty="0" err="1"/>
              <a:t>лучше</a:t>
            </a:r>
            <a:r>
              <a:rPr lang="en-US" sz="2000" dirty="0"/>
              <a:t> </a:t>
            </a:r>
            <a:r>
              <a:rPr lang="en-US" sz="2000" dirty="0" err="1"/>
              <a:t>ожидавшихся</a:t>
            </a:r>
            <a:r>
              <a:rPr lang="en-US" sz="2000" dirty="0"/>
              <a:t> (</a:t>
            </a:r>
            <a:r>
              <a:rPr lang="en-US" sz="2000" dirty="0" err="1"/>
              <a:t>пессимистическое</a:t>
            </a:r>
            <a:r>
              <a:rPr lang="en-US" sz="2000" dirty="0"/>
              <a:t> </a:t>
            </a:r>
            <a:r>
              <a:rPr lang="en-US" sz="2000" dirty="0" err="1"/>
              <a:t>планирование</a:t>
            </a:r>
            <a:r>
              <a:rPr lang="en-US" sz="2000" dirty="0"/>
              <a:t>),</a:t>
            </a:r>
          </a:p>
          <a:p>
            <a:r>
              <a:rPr lang="en-US" sz="2000" dirty="0" err="1"/>
              <a:t>Кооператив</a:t>
            </a:r>
            <a:r>
              <a:rPr lang="en-US" sz="2000" dirty="0"/>
              <a:t> </a:t>
            </a:r>
            <a:r>
              <a:rPr lang="en-US" sz="2000" dirty="0" err="1"/>
              <a:t>может</a:t>
            </a:r>
            <a:r>
              <a:rPr lang="en-US" sz="2000" dirty="0"/>
              <a:t> </a:t>
            </a:r>
            <a:r>
              <a:rPr lang="en-US" sz="2000" dirty="0" err="1"/>
              <a:t>получать</a:t>
            </a:r>
            <a:r>
              <a:rPr lang="en-US" sz="2000" dirty="0"/>
              <a:t> и </a:t>
            </a:r>
            <a:r>
              <a:rPr lang="en-US" sz="2000" dirty="0" err="1"/>
              <a:t>накапливать</a:t>
            </a:r>
            <a:r>
              <a:rPr lang="en-US" sz="2000" dirty="0"/>
              <a:t> </a:t>
            </a:r>
            <a:r>
              <a:rPr lang="en-US" sz="2000" dirty="0" err="1"/>
              <a:t>прибыль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будущих</a:t>
            </a:r>
            <a:r>
              <a:rPr lang="en-US" sz="2000" dirty="0"/>
              <a:t> </a:t>
            </a:r>
            <a:r>
              <a:rPr lang="en-US" sz="2000" dirty="0" err="1"/>
              <a:t>инвестиций</a:t>
            </a:r>
            <a:endParaRPr lang="en-US" sz="2000" dirty="0"/>
          </a:p>
        </p:txBody>
      </p:sp>
      <p:pic>
        <p:nvPicPr>
          <p:cNvPr id="6" name="Объект 5" descr="Изображение выглядит как трава, внешний, челове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99C9C1A7-1829-4339-947C-02D9BF23FE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8" b="2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9474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>
            <a:extLst>
              <a:ext uri="{FF2B5EF4-FFF2-40B4-BE49-F238E27FC236}">
                <a16:creationId xmlns:a16="http://schemas.microsoft.com/office/drawing/2014/main" id="{A8B18EF1-6B37-44A5-924F-875A1B03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dirty="0"/>
              <a:t>Кооператив может планировать или не планировать получение прибыли (аспект точности планирования)</a:t>
            </a:r>
          </a:p>
        </p:txBody>
      </p:sp>
      <p:sp>
        <p:nvSpPr>
          <p:cNvPr id="15363" name="Текст 4">
            <a:extLst>
              <a:ext uri="{FF2B5EF4-FFF2-40B4-BE49-F238E27FC236}">
                <a16:creationId xmlns:a16="http://schemas.microsoft.com/office/drawing/2014/main" id="{B7C9FBB6-5365-460F-AFF2-C2A384DA2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altLang="ru-RU" sz="2000" dirty="0"/>
              <a:t>«Планово-бесприбыльный» кооператив</a:t>
            </a:r>
          </a:p>
        </p:txBody>
      </p:sp>
      <p:sp>
        <p:nvSpPr>
          <p:cNvPr id="15364" name="Объект 5">
            <a:extLst>
              <a:ext uri="{FF2B5EF4-FFF2-40B4-BE49-F238E27FC236}">
                <a16:creationId xmlns:a16="http://schemas.microsoft.com/office/drawing/2014/main" id="{6024E77A-EEC5-4A6E-B2B9-53FE1BFBC3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ru-RU" altLang="ru-RU" dirty="0"/>
              <a:t>По хранению сельскохозяйственной продукции на кооперативном складе,</a:t>
            </a:r>
          </a:p>
          <a:p>
            <a:r>
              <a:rPr lang="ru-RU" altLang="ru-RU" dirty="0"/>
              <a:t>По вспашке огородов членов кооператива,</a:t>
            </a:r>
          </a:p>
          <a:p>
            <a:r>
              <a:rPr lang="ru-RU" altLang="ru-RU" dirty="0"/>
              <a:t>По бухгалтерскому обслуживанию членов кооператива.</a:t>
            </a:r>
          </a:p>
        </p:txBody>
      </p:sp>
      <p:sp>
        <p:nvSpPr>
          <p:cNvPr id="15365" name="Текст 6">
            <a:extLst>
              <a:ext uri="{FF2B5EF4-FFF2-40B4-BE49-F238E27FC236}">
                <a16:creationId xmlns:a16="http://schemas.microsoft.com/office/drawing/2014/main" id="{A881A5FE-B787-4309-A7D0-BC1DC9474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altLang="ru-RU" sz="2000" dirty="0"/>
              <a:t>Кооператив с возможностью образования прибыли</a:t>
            </a:r>
          </a:p>
        </p:txBody>
      </p:sp>
      <p:sp>
        <p:nvSpPr>
          <p:cNvPr id="15366" name="Объект 7">
            <a:extLst>
              <a:ext uri="{FF2B5EF4-FFF2-40B4-BE49-F238E27FC236}">
                <a16:creationId xmlns:a16="http://schemas.microsoft.com/office/drawing/2014/main" id="{3E923852-AFB0-458D-8E37-CCCC1F8FD9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 lnSpcReduction="10000"/>
          </a:bodyPr>
          <a:lstStyle/>
          <a:p>
            <a:r>
              <a:rPr lang="ru-RU" altLang="ru-RU" dirty="0"/>
              <a:t>По сбору, переработке и сбыту сельскохозяйственной продукции,</a:t>
            </a:r>
          </a:p>
          <a:p>
            <a:r>
              <a:rPr lang="ru-RU" altLang="ru-RU" dirty="0"/>
              <a:t>По снабжению своих членов сырьём и материалами.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7DAC6C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5B23AA9-EF6C-485E-9BC4-FE32E256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500" dirty="0"/>
              <a:t>Принцип формирования паевого фонда в сельскохозяйственном потребительском кооперативе</a:t>
            </a:r>
            <a:endParaRPr lang="en-US" sz="2500" dirty="0"/>
          </a:p>
        </p:txBody>
      </p:sp>
      <p:pic>
        <p:nvPicPr>
          <p:cNvPr id="11" name="Объект 10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15F55725-1E5D-49B8-8D7C-749178CBE7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2934410"/>
            <a:ext cx="4309533" cy="3146122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35208E01-B1EB-491C-93A6-609B44A3A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dirty="0" err="1"/>
              <a:t>Обязательные</a:t>
            </a:r>
            <a:r>
              <a:rPr lang="en-US" sz="2400" dirty="0"/>
              <a:t> </a:t>
            </a:r>
            <a:r>
              <a:rPr lang="en-US" sz="2400" dirty="0" err="1"/>
              <a:t>паевые</a:t>
            </a:r>
            <a:r>
              <a:rPr lang="en-US" sz="2400" dirty="0"/>
              <a:t> </a:t>
            </a:r>
            <a:r>
              <a:rPr lang="en-US" sz="2400" dirty="0" err="1"/>
              <a:t>взносы</a:t>
            </a:r>
            <a:r>
              <a:rPr lang="en-US" sz="2400" dirty="0"/>
              <a:t> в </a:t>
            </a:r>
            <a:r>
              <a:rPr lang="en-US" sz="2400" dirty="0" err="1"/>
              <a:t>производственном</a:t>
            </a:r>
            <a:r>
              <a:rPr lang="en-US" sz="2400" dirty="0"/>
              <a:t> </a:t>
            </a:r>
            <a:r>
              <a:rPr lang="en-US" sz="2400" dirty="0" err="1"/>
              <a:t>кооперативе</a:t>
            </a:r>
            <a:r>
              <a:rPr lang="en-US" sz="2400" dirty="0"/>
              <a:t> </a:t>
            </a:r>
            <a:r>
              <a:rPr lang="en-US" sz="2400" dirty="0" err="1"/>
              <a:t>устанавливаются</a:t>
            </a:r>
            <a:r>
              <a:rPr lang="en-US" sz="2400" dirty="0"/>
              <a:t> в </a:t>
            </a:r>
            <a:r>
              <a:rPr lang="en-US" sz="2400" dirty="0" err="1"/>
              <a:t>равных</a:t>
            </a:r>
            <a:r>
              <a:rPr lang="en-US" sz="2400" dirty="0"/>
              <a:t> </a:t>
            </a:r>
            <a:r>
              <a:rPr lang="en-US" sz="2400" dirty="0" err="1"/>
              <a:t>размерах</a:t>
            </a:r>
            <a:r>
              <a:rPr lang="en-US" sz="2400" dirty="0"/>
              <a:t>, а в </a:t>
            </a:r>
            <a:r>
              <a:rPr lang="en-US" sz="2400" dirty="0" err="1"/>
              <a:t>потребительском</a:t>
            </a:r>
            <a:r>
              <a:rPr lang="en-US" sz="2400" dirty="0"/>
              <a:t> </a:t>
            </a:r>
            <a:r>
              <a:rPr lang="en-US" sz="2400" dirty="0" err="1"/>
              <a:t>кооперативе</a:t>
            </a:r>
            <a:r>
              <a:rPr lang="en-US" sz="2400" dirty="0"/>
              <a:t> - </a:t>
            </a:r>
            <a:r>
              <a:rPr lang="en-US" sz="2400" dirty="0" err="1"/>
              <a:t>пропорционально</a:t>
            </a:r>
            <a:r>
              <a:rPr lang="en-US" sz="2400" dirty="0"/>
              <a:t> </a:t>
            </a:r>
            <a:r>
              <a:rPr lang="en-US" sz="2400" dirty="0" err="1"/>
              <a:t>предполагаемому</a:t>
            </a:r>
            <a:r>
              <a:rPr lang="en-US" sz="2400" dirty="0"/>
              <a:t> </a:t>
            </a:r>
            <a:r>
              <a:rPr lang="en-US" sz="2400" dirty="0" err="1"/>
              <a:t>объему</a:t>
            </a:r>
            <a:r>
              <a:rPr lang="en-US" sz="2400" dirty="0"/>
              <a:t> </a:t>
            </a:r>
            <a:r>
              <a:rPr lang="en-US" sz="2400" dirty="0" err="1"/>
              <a:t>участия</a:t>
            </a:r>
            <a:r>
              <a:rPr lang="en-US" sz="2400" dirty="0"/>
              <a:t> </a:t>
            </a:r>
            <a:r>
              <a:rPr lang="en-US" sz="2400" dirty="0" err="1"/>
              <a:t>члена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 в </a:t>
            </a:r>
            <a:r>
              <a:rPr lang="en-US" sz="2400" dirty="0" err="1"/>
              <a:t>хозяйственной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 </a:t>
            </a:r>
            <a:r>
              <a:rPr lang="en-US" sz="2400" dirty="0" err="1"/>
              <a:t>данного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.</a:t>
            </a:r>
          </a:p>
          <a:p>
            <a:pPr marL="0" indent="0" algn="r">
              <a:buNone/>
            </a:pPr>
            <a:r>
              <a:rPr lang="en-US" sz="2400" dirty="0"/>
              <a:t>(ФЗ «О </a:t>
            </a:r>
            <a:r>
              <a:rPr lang="en-US" sz="2400" dirty="0" err="1"/>
              <a:t>сельскохозяйственной</a:t>
            </a:r>
            <a:r>
              <a:rPr lang="en-US" sz="2400" dirty="0"/>
              <a:t> </a:t>
            </a:r>
            <a:r>
              <a:rPr lang="en-US" sz="2400" dirty="0" err="1"/>
              <a:t>кооперации</a:t>
            </a:r>
            <a:r>
              <a:rPr lang="en-US" sz="2400" dirty="0"/>
              <a:t>», </a:t>
            </a:r>
            <a:r>
              <a:rPr lang="en-US" sz="2400" dirty="0" err="1"/>
              <a:t>ст</a:t>
            </a:r>
            <a:r>
              <a:rPr lang="en-US" sz="2400" dirty="0"/>
              <a:t>. 35)</a:t>
            </a:r>
          </a:p>
        </p:txBody>
      </p:sp>
    </p:spTree>
    <p:extLst>
      <p:ext uri="{BB962C8B-B14F-4D97-AF65-F5344CB8AC3E}">
        <p14:creationId xmlns:p14="http://schemas.microsoft.com/office/powerpoint/2010/main" val="2177436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>
            <a:extLst>
              <a:ext uri="{FF2B5EF4-FFF2-40B4-BE49-F238E27FC236}">
                <a16:creationId xmlns:a16="http://schemas.microsoft.com/office/drawing/2014/main" id="{A8B18EF1-6B37-44A5-924F-875A1B03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3200" dirty="0"/>
              <a:t>Кооператив может планировать или не планировать получение прибыли (аспект необходимости накопления)</a:t>
            </a:r>
          </a:p>
        </p:txBody>
      </p:sp>
      <p:sp>
        <p:nvSpPr>
          <p:cNvPr id="15363" name="Текст 4">
            <a:extLst>
              <a:ext uri="{FF2B5EF4-FFF2-40B4-BE49-F238E27FC236}">
                <a16:creationId xmlns:a16="http://schemas.microsoft.com/office/drawing/2014/main" id="{B7C9FBB6-5365-460F-AFF2-C2A384DA2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altLang="ru-RU" sz="2000" dirty="0"/>
              <a:t>«Планово-бесприбыльный» кооператив</a:t>
            </a:r>
          </a:p>
        </p:txBody>
      </p:sp>
      <p:sp>
        <p:nvSpPr>
          <p:cNvPr id="15364" name="Объект 5">
            <a:extLst>
              <a:ext uri="{FF2B5EF4-FFF2-40B4-BE49-F238E27FC236}">
                <a16:creationId xmlns:a16="http://schemas.microsoft.com/office/drawing/2014/main" id="{6024E77A-EEC5-4A6E-B2B9-53FE1BFBC3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ru-RU" altLang="ru-RU" dirty="0"/>
              <a:t>По совместным закупкам,</a:t>
            </a:r>
          </a:p>
          <a:p>
            <a:r>
              <a:rPr lang="ru-RU" altLang="ru-RU" dirty="0"/>
              <a:t>По бухгалтерскому обслуживанию членов кооператива.</a:t>
            </a:r>
          </a:p>
        </p:txBody>
      </p:sp>
      <p:sp>
        <p:nvSpPr>
          <p:cNvPr id="15365" name="Текст 6">
            <a:extLst>
              <a:ext uri="{FF2B5EF4-FFF2-40B4-BE49-F238E27FC236}">
                <a16:creationId xmlns:a16="http://schemas.microsoft.com/office/drawing/2014/main" id="{A881A5FE-B787-4309-A7D0-BC1DC9474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altLang="ru-RU" sz="2000" dirty="0"/>
              <a:t>Кооператив с возможностью планирования прибыли</a:t>
            </a:r>
          </a:p>
        </p:txBody>
      </p:sp>
      <p:sp>
        <p:nvSpPr>
          <p:cNvPr id="15366" name="Объект 7">
            <a:extLst>
              <a:ext uri="{FF2B5EF4-FFF2-40B4-BE49-F238E27FC236}">
                <a16:creationId xmlns:a16="http://schemas.microsoft.com/office/drawing/2014/main" id="{3E923852-AFB0-458D-8E37-CCCC1F8FD9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r>
              <a:rPr lang="ru-RU" altLang="ru-RU" dirty="0"/>
              <a:t>По сбору, переработке и сбыту сельскохозяйственной продукции,</a:t>
            </a:r>
          </a:p>
          <a:p>
            <a:r>
              <a:rPr lang="ru-RU" altLang="ru-RU" dirty="0"/>
              <a:t>По производству комбикорма.</a:t>
            </a:r>
          </a:p>
        </p:txBody>
      </p:sp>
    </p:spTree>
    <p:extLst>
      <p:ext uri="{BB962C8B-B14F-4D97-AF65-F5344CB8AC3E}">
        <p14:creationId xmlns:p14="http://schemas.microsoft.com/office/powerpoint/2010/main" val="4150042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701E9-63B0-4874-8FBB-D670BA04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Деятельность сбытового кооператива, не планирующего прибыли (пример 1)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6904F7-92AF-4803-983D-6D0E10628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49680"/>
            <a:ext cx="8229600" cy="4427005"/>
          </a:xfrm>
        </p:spPr>
      </p:pic>
    </p:spTree>
    <p:extLst>
      <p:ext uri="{BB962C8B-B14F-4D97-AF65-F5344CB8AC3E}">
        <p14:creationId xmlns:p14="http://schemas.microsoft.com/office/powerpoint/2010/main" val="133019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2DF83-788B-4CA0-B6C7-12BF9F8C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Деятельность сбытового кооператива, планирующего прибыль (пример 2)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1BCD0E-7E0F-431D-9EF7-BD4C65E5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96" y="1600201"/>
            <a:ext cx="7980408" cy="45259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EDEEE0-D391-4DF0-B229-95FCADD39B42}"/>
              </a:ext>
            </a:extLst>
          </p:cNvPr>
          <p:cNvSpPr txBox="1"/>
          <p:nvPr/>
        </p:nvSpPr>
        <p:spPr>
          <a:xfrm>
            <a:off x="6096000" y="1690688"/>
            <a:ext cx="399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Средства будут инвестированы в собственную переработку</a:t>
            </a:r>
          </a:p>
        </p:txBody>
      </p:sp>
    </p:spTree>
    <p:extLst>
      <p:ext uri="{BB962C8B-B14F-4D97-AF65-F5344CB8AC3E}">
        <p14:creationId xmlns:p14="http://schemas.microsoft.com/office/powerpoint/2010/main" val="1928820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E298A-557B-41E1-B4F1-C7CC2933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Доходы от деятельности формируют налогооблагаемую прибыль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3C6AD9F-3B64-4547-948D-CD809B0794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597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8182">
                  <a:extLst>
                    <a:ext uri="{9D8B030D-6E8A-4147-A177-3AD203B41FA5}">
                      <a16:colId xmlns:a16="http://schemas.microsoft.com/office/drawing/2014/main" val="298552491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43124062"/>
                    </a:ext>
                  </a:extLst>
                </a:gridCol>
                <a:gridCol w="1365735">
                  <a:extLst>
                    <a:ext uri="{9D8B030D-6E8A-4147-A177-3AD203B41FA5}">
                      <a16:colId xmlns:a16="http://schemas.microsoft.com/office/drawing/2014/main" val="2563087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хозяйственной операции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Дт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Кт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2883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Отражены доходы от оказанных платных услуг, выполненных работ, отгруженных товаров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90/1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908984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Отнесены затраты, себестоимость продукции на счета реализации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90/2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26, 41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93286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Отражен НДС по оказанным платным услугам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90/3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 (НДС)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250332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Определен финансовый результат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90/9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89653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Поступления от продажи основных средств и прочих активов, поступление штрафов, неустоек за нарушение договоров, проценты за предоставленные займы и пр.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62, 76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71086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Определен финансовый результат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75270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Начислен налог на прибыль </a:t>
                      </a:r>
                    </a:p>
                  </a:txBody>
                  <a:tcPr marL="90000" marR="90000" marT="46787" marB="467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0000" marR="90000" marT="46787" marB="467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90000" marR="90000" marT="46787" marB="46787" anchor="ctr" horzOverflow="overflow"/>
                </a:tc>
                <a:extLst>
                  <a:ext uri="{0D108BD9-81ED-4DB2-BD59-A6C34878D82A}">
                    <a16:rowId xmlns:a16="http://schemas.microsoft.com/office/drawing/2014/main" val="91058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Списана сумма чистой прибыли </a:t>
                      </a:r>
                    </a:p>
                  </a:txBody>
                  <a:tcPr marL="90000" marR="90000" marT="46787" marB="467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0000" marR="90000" marT="46787" marB="467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000" marR="90000" marT="46787" marB="46787" anchor="ctr" horzOverflow="overflow"/>
                </a:tc>
                <a:extLst>
                  <a:ext uri="{0D108BD9-81ED-4DB2-BD59-A6C34878D82A}">
                    <a16:rowId xmlns:a16="http://schemas.microsoft.com/office/drawing/2014/main" val="189142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977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5CCDD-A48F-4D3B-8719-99B5044C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Использование прибыли (по решению общего собрания)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4088C15-CFA0-453F-B312-4A215E9DE7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597" cy="266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9197">
                  <a:extLst>
                    <a:ext uri="{9D8B030D-6E8A-4147-A177-3AD203B41FA5}">
                      <a16:colId xmlns:a16="http://schemas.microsoft.com/office/drawing/2014/main" val="165361647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976966062"/>
                    </a:ext>
                  </a:extLst>
                </a:gridCol>
                <a:gridCol w="1520480">
                  <a:extLst>
                    <a:ext uri="{9D8B030D-6E8A-4147-A177-3AD203B41FA5}">
                      <a16:colId xmlns:a16="http://schemas.microsoft.com/office/drawing/2014/main" val="1040125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хозяйственной операции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</a:t>
                      </a:r>
                    </a:p>
                  </a:txBody>
                  <a:tcPr marL="90000" marR="90000" marT="46783" marB="46783" anchor="ctr" horzOverflow="overflow"/>
                </a:tc>
                <a:extLst>
                  <a:ext uri="{0D108BD9-81ED-4DB2-BD59-A6C34878D82A}">
                    <a16:rowId xmlns:a16="http://schemas.microsoft.com/office/drawing/2014/main" val="355704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Нераспределенная прибыль направлена в состав фондов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82, 84,86</a:t>
                      </a:r>
                    </a:p>
                  </a:txBody>
                  <a:tcPr marL="90000" marR="90000" marT="46783" marB="46783" anchor="ctr" horzOverflow="overflow"/>
                </a:tc>
                <a:extLst>
                  <a:ext uri="{0D108BD9-81ED-4DB2-BD59-A6C34878D82A}">
                    <a16:rowId xmlns:a16="http://schemas.microsoft.com/office/drawing/2014/main" val="1090835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Прибыль распределена между членами кооператива (дивиденды и / или до 30 % кооперативных выплат)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84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75/2</a:t>
                      </a:r>
                    </a:p>
                  </a:txBody>
                  <a:tcPr marL="90000" marR="90000" marT="46783" marB="46783" anchor="ctr" horzOverflow="overflow"/>
                </a:tc>
                <a:extLst>
                  <a:ext uri="{0D108BD9-81ED-4DB2-BD59-A6C34878D82A}">
                    <a16:rowId xmlns:a16="http://schemas.microsoft.com/office/drawing/2014/main" val="222511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Выплачены членам кооператива распределенные суммы прибыли (дивиденды и / или до 30 % кооперативных выплат) 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75/2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50, 51</a:t>
                      </a:r>
                    </a:p>
                  </a:txBody>
                  <a:tcPr marL="90000" marR="90000" marT="46783" marB="46783" anchor="ctr" horzOverflow="overflow"/>
                </a:tc>
                <a:extLst>
                  <a:ext uri="{0D108BD9-81ED-4DB2-BD59-A6C34878D82A}">
                    <a16:rowId xmlns:a16="http://schemas.microsoft.com/office/drawing/2014/main" val="69751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Нераспределенная прибыль (не менее 70 % кооперативных выплат) зачислена в счет приращенных паев 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000" marR="90000" marT="46783" marB="46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80/3</a:t>
                      </a:r>
                    </a:p>
                  </a:txBody>
                  <a:tcPr marL="90000" marR="90000" marT="46783" marB="46783" anchor="ctr" horzOverflow="overflow"/>
                </a:tc>
                <a:extLst>
                  <a:ext uri="{0D108BD9-81ED-4DB2-BD59-A6C34878D82A}">
                    <a16:rowId xmlns:a16="http://schemas.microsoft.com/office/drawing/2014/main" val="1954353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066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F1F83AE-E78F-45E4-98F1-67D9F2F2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Убыток кооператива не имеет своей «кооперативной» специфики</a:t>
            </a:r>
          </a:p>
        </p:txBody>
      </p:sp>
      <p:pic>
        <p:nvPicPr>
          <p:cNvPr id="8" name="Объект 7" descr="Изображение выглядит как человек, держит, внутренний, рука&#10;&#10;Автоматически созданное описание">
            <a:extLst>
              <a:ext uri="{FF2B5EF4-FFF2-40B4-BE49-F238E27FC236}">
                <a16:creationId xmlns:a16="http://schemas.microsoft.com/office/drawing/2014/main" id="{B639C654-B696-4FF0-823B-19FE582423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r="15520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AA17A74-5C3C-423E-8C4D-51A14550D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err="1"/>
              <a:t>Неточность</a:t>
            </a:r>
            <a:r>
              <a:rPr lang="en-US" sz="3200" dirty="0"/>
              <a:t> </a:t>
            </a:r>
            <a:r>
              <a:rPr lang="en-US" sz="3200" dirty="0" err="1"/>
              <a:t>планирования</a:t>
            </a:r>
            <a:r>
              <a:rPr lang="en-US" sz="3200" dirty="0"/>
              <a:t>,</a:t>
            </a:r>
          </a:p>
          <a:p>
            <a:r>
              <a:rPr lang="en-US" sz="3200" dirty="0" err="1"/>
              <a:t>Возникновение</a:t>
            </a:r>
            <a:r>
              <a:rPr lang="en-US" sz="3200" dirty="0"/>
              <a:t> </a:t>
            </a:r>
            <a:r>
              <a:rPr lang="en-US" sz="3200" dirty="0" err="1"/>
              <a:t>затруднительных</a:t>
            </a:r>
            <a:r>
              <a:rPr lang="en-US" sz="3200" dirty="0"/>
              <a:t> </a:t>
            </a:r>
            <a:r>
              <a:rPr lang="en-US" sz="3200" dirty="0" err="1"/>
              <a:t>обстоятельств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922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FD3CD-238B-4DD6-8EC8-0822D857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Источники покрытия убытков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23B72B-AED2-4109-8592-FFBBF1DA22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3. Члены потребительского кооператива обязаны в течение трех месяцев после утверждения годовой бухгалтерской (финансовой) отчетности покрыть образовавшиеся убытки за счет </a:t>
            </a:r>
            <a:r>
              <a:rPr lang="ru-RU" sz="1600" b="1" dirty="0"/>
              <a:t>резервного фонда</a:t>
            </a:r>
            <a:r>
              <a:rPr lang="ru-RU" sz="1600" dirty="0"/>
              <a:t> кооператива либо </a:t>
            </a:r>
            <a:r>
              <a:rPr lang="ru-RU" sz="1600" b="1" dirty="0"/>
              <a:t>путем внесения дополнительных взносов</a:t>
            </a:r>
            <a:r>
              <a:rPr lang="ru-RU" sz="1600" dirty="0"/>
              <a:t>. В случае невыполнения этой обязанности кооператив может быть ликвидирован в судебном порядке по требованию кредиторов. Члены потребительского кооператива солидарно несут субсидиарную ответственность по его обязательствам в пределах невнесенной части дополнительного взноса каждого из членов кооператива. (ФЗ «О сельскохозяйственной кооперации», ст. 37)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D21E0-0577-405C-85A9-A484C73461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Годовое общее собрание должно принять решения:</a:t>
            </a:r>
          </a:p>
          <a:p>
            <a:r>
              <a:rPr lang="ru-RU" dirty="0"/>
              <a:t>Об использовании средств резервного фонда,</a:t>
            </a:r>
          </a:p>
          <a:p>
            <a:r>
              <a:rPr lang="ru-RU" dirty="0"/>
              <a:t>О сборе взносов на покрытие убытка.</a:t>
            </a:r>
          </a:p>
        </p:txBody>
      </p:sp>
    </p:spTree>
    <p:extLst>
      <p:ext uri="{BB962C8B-B14F-4D97-AF65-F5344CB8AC3E}">
        <p14:creationId xmlns:p14="http://schemas.microsoft.com/office/powerpoint/2010/main" val="33897990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C7D28-51DF-4BF4-87D1-56D40D44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Бухгалтерские проводки по покрытию убытка кооператива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A10129C-303C-40C6-8B1B-866BC4620E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597" cy="232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3431">
                  <a:extLst>
                    <a:ext uri="{9D8B030D-6E8A-4147-A177-3AD203B41FA5}">
                      <a16:colId xmlns:a16="http://schemas.microsoft.com/office/drawing/2014/main" val="2685149947"/>
                    </a:ext>
                  </a:extLst>
                </a:gridCol>
                <a:gridCol w="1308295">
                  <a:extLst>
                    <a:ext uri="{9D8B030D-6E8A-4147-A177-3AD203B41FA5}">
                      <a16:colId xmlns:a16="http://schemas.microsoft.com/office/drawing/2014/main" val="4207816622"/>
                    </a:ext>
                  </a:extLst>
                </a:gridCol>
                <a:gridCol w="1393871">
                  <a:extLst>
                    <a:ext uri="{9D8B030D-6E8A-4147-A177-3AD203B41FA5}">
                      <a16:colId xmlns:a16="http://schemas.microsoft.com/office/drawing/2014/main" val="2905475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хозяйственной операции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423616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Отражены обязательства членов кооператива по погашению убытка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38457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Внесены средства членов в счет погашения убытка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50, 51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83281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Убыток погашен за счет средств резервного фонда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65082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977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82B39-A919-4F73-96B1-D2B6EE9E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 err="1"/>
              <a:t>Миф</a:t>
            </a:r>
            <a:r>
              <a:rPr lang="en-US" sz="3100" dirty="0"/>
              <a:t> 1</a:t>
            </a:r>
            <a:r>
              <a:rPr lang="ru-RU" sz="3100" dirty="0"/>
              <a:t> – о цели вступления в кооператив</a:t>
            </a:r>
            <a:endParaRPr lang="en-US" sz="31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E863D-34BB-4738-ACAA-4C5F62A83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 err="1"/>
              <a:t>Смысл</a:t>
            </a:r>
            <a:r>
              <a:rPr lang="en-US" sz="1600" dirty="0"/>
              <a:t> </a:t>
            </a:r>
            <a:r>
              <a:rPr lang="en-US" sz="1600" dirty="0" err="1"/>
              <a:t>вступления</a:t>
            </a:r>
            <a:r>
              <a:rPr lang="en-US" sz="1600" dirty="0"/>
              <a:t> в </a:t>
            </a:r>
            <a:r>
              <a:rPr lang="en-US" sz="1600" dirty="0" err="1"/>
              <a:t>кооператив</a:t>
            </a:r>
            <a:r>
              <a:rPr lang="en-US" sz="1600" dirty="0"/>
              <a:t> – </a:t>
            </a:r>
            <a:r>
              <a:rPr lang="en-US" sz="1600" dirty="0" err="1"/>
              <a:t>получение</a:t>
            </a:r>
            <a:r>
              <a:rPr lang="en-US" sz="1600" dirty="0"/>
              <a:t> </a:t>
            </a:r>
            <a:r>
              <a:rPr lang="en-US" sz="1600" dirty="0" err="1"/>
              <a:t>прибыли</a:t>
            </a:r>
            <a:r>
              <a:rPr lang="en-US" sz="1600" dirty="0"/>
              <a:t> </a:t>
            </a:r>
            <a:r>
              <a:rPr lang="en-US" sz="1600" dirty="0" err="1"/>
              <a:t>от</a:t>
            </a:r>
            <a:r>
              <a:rPr lang="en-US" sz="1600" dirty="0"/>
              <a:t> </a:t>
            </a:r>
            <a:r>
              <a:rPr lang="en-US" sz="1600" dirty="0" err="1"/>
              <a:t>его</a:t>
            </a:r>
            <a:r>
              <a:rPr lang="en-US" sz="1600" dirty="0"/>
              <a:t> </a:t>
            </a:r>
            <a:r>
              <a:rPr lang="en-US" sz="1600" dirty="0" err="1"/>
              <a:t>деятельности</a:t>
            </a:r>
            <a:r>
              <a:rPr lang="en-US" sz="1600" dirty="0"/>
              <a:t> (</a:t>
            </a:r>
            <a:r>
              <a:rPr lang="en-US" sz="1600" dirty="0" err="1"/>
              <a:t>дивидендов</a:t>
            </a:r>
            <a:r>
              <a:rPr lang="en-US" sz="1600" dirty="0"/>
              <a:t>)</a:t>
            </a:r>
          </a:p>
          <a:p>
            <a:pPr marL="0">
              <a:lnSpc>
                <a:spcPct val="90000"/>
              </a:lnSpc>
            </a:pPr>
            <a:r>
              <a:rPr lang="en-US" sz="1600" dirty="0"/>
              <a:t>В </a:t>
            </a:r>
            <a:r>
              <a:rPr lang="en-US" sz="1600" dirty="0" err="1"/>
              <a:t>действительности</a:t>
            </a:r>
            <a:r>
              <a:rPr lang="en-US" sz="1600" dirty="0"/>
              <a:t> </a:t>
            </a:r>
            <a:r>
              <a:rPr lang="en-US" sz="1600" dirty="0" err="1"/>
              <a:t>кооперативы</a:t>
            </a:r>
            <a:r>
              <a:rPr lang="en-US" sz="1600" dirty="0"/>
              <a:t> </a:t>
            </a:r>
            <a:r>
              <a:rPr lang="en-US" sz="1600" dirty="0" err="1"/>
              <a:t>создаются</a:t>
            </a:r>
            <a:r>
              <a:rPr lang="en-US" sz="1600" dirty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того</a:t>
            </a:r>
            <a:r>
              <a:rPr lang="en-US" sz="1600" dirty="0"/>
              <a:t>, </a:t>
            </a:r>
            <a:r>
              <a:rPr lang="en-US" sz="1600" dirty="0" err="1"/>
              <a:t>чтобы</a:t>
            </a:r>
            <a:r>
              <a:rPr lang="en-US" sz="1600" dirty="0"/>
              <a:t>, </a:t>
            </a:r>
            <a:r>
              <a:rPr lang="en-US" sz="1600" dirty="0" err="1"/>
              <a:t>реализовав</a:t>
            </a:r>
            <a:r>
              <a:rPr lang="en-US" sz="1600" dirty="0"/>
              <a:t> «</a:t>
            </a:r>
            <a:r>
              <a:rPr lang="en-US" sz="1600" dirty="0" err="1"/>
              <a:t>эффект</a:t>
            </a:r>
            <a:r>
              <a:rPr lang="en-US" sz="1600" dirty="0"/>
              <a:t> </a:t>
            </a:r>
            <a:r>
              <a:rPr lang="en-US" sz="1600" dirty="0" err="1"/>
              <a:t>масштаба</a:t>
            </a:r>
            <a:r>
              <a:rPr lang="en-US" sz="1600" dirty="0"/>
              <a:t>», </a:t>
            </a:r>
            <a:r>
              <a:rPr lang="en-US" sz="1600" dirty="0" err="1"/>
              <a:t>возвратить</a:t>
            </a:r>
            <a:r>
              <a:rPr lang="en-US" sz="1600" dirty="0"/>
              <a:t> </a:t>
            </a:r>
            <a:r>
              <a:rPr lang="en-US" sz="1600" dirty="0" err="1"/>
              <a:t>своим</a:t>
            </a:r>
            <a:r>
              <a:rPr lang="en-US" sz="1600" dirty="0"/>
              <a:t> </a:t>
            </a:r>
            <a:r>
              <a:rPr lang="en-US" sz="1600" dirty="0" err="1"/>
              <a:t>членам</a:t>
            </a:r>
            <a:r>
              <a:rPr lang="en-US" sz="1600" dirty="0"/>
              <a:t> </a:t>
            </a:r>
            <a:r>
              <a:rPr lang="en-US" sz="1600" dirty="0" err="1"/>
              <a:t>полученные</a:t>
            </a:r>
            <a:r>
              <a:rPr lang="en-US" sz="1600" dirty="0"/>
              <a:t> </a:t>
            </a:r>
            <a:r>
              <a:rPr lang="en-US" sz="1600" dirty="0" err="1"/>
              <a:t>дополнительные</a:t>
            </a:r>
            <a:r>
              <a:rPr lang="en-US" sz="1600" dirty="0"/>
              <a:t> </a:t>
            </a:r>
            <a:r>
              <a:rPr lang="en-US" sz="1600" dirty="0" err="1"/>
              <a:t>доходы</a:t>
            </a:r>
            <a:r>
              <a:rPr lang="en-US" sz="1600" dirty="0"/>
              <a:t> в </a:t>
            </a:r>
            <a:r>
              <a:rPr lang="en-US" sz="1600" dirty="0" err="1"/>
              <a:t>первую</a:t>
            </a:r>
            <a:r>
              <a:rPr lang="en-US" sz="1600" dirty="0"/>
              <a:t> </a:t>
            </a:r>
            <a:r>
              <a:rPr lang="en-US" sz="1600" dirty="0" err="1"/>
              <a:t>очередь</a:t>
            </a:r>
            <a:r>
              <a:rPr lang="en-US" sz="1600" dirty="0"/>
              <a:t> – </a:t>
            </a:r>
            <a:r>
              <a:rPr lang="en-US" sz="1600" dirty="0" err="1"/>
              <a:t>через</a:t>
            </a:r>
            <a:r>
              <a:rPr lang="en-US" sz="1600" dirty="0"/>
              <a:t> </a:t>
            </a:r>
            <a:r>
              <a:rPr lang="en-US" sz="1600" dirty="0" err="1"/>
              <a:t>цены</a:t>
            </a:r>
            <a:r>
              <a:rPr lang="en-US" sz="1600" dirty="0"/>
              <a:t> (</a:t>
            </a:r>
            <a:r>
              <a:rPr lang="en-US" sz="1600" dirty="0" err="1"/>
              <a:t>более</a:t>
            </a:r>
            <a:r>
              <a:rPr lang="en-US" sz="1600" dirty="0"/>
              <a:t> </a:t>
            </a:r>
            <a:r>
              <a:rPr lang="en-US" sz="1600" dirty="0" err="1"/>
              <a:t>выгодные</a:t>
            </a:r>
            <a:r>
              <a:rPr lang="en-US" sz="1600" dirty="0"/>
              <a:t>, </a:t>
            </a:r>
            <a:r>
              <a:rPr lang="en-US" sz="1600" dirty="0" err="1"/>
              <a:t>чем</a:t>
            </a:r>
            <a:r>
              <a:rPr lang="en-US" sz="1600" dirty="0"/>
              <a:t> в </a:t>
            </a:r>
            <a:r>
              <a:rPr lang="en-US" sz="1600" dirty="0" err="1"/>
              <a:t>коммерческих</a:t>
            </a:r>
            <a:r>
              <a:rPr lang="en-US" sz="1600" dirty="0"/>
              <a:t> </a:t>
            </a:r>
            <a:r>
              <a:rPr lang="en-US" sz="1600" dirty="0" err="1"/>
              <a:t>организациях</a:t>
            </a:r>
            <a:r>
              <a:rPr lang="en-US" sz="1600" dirty="0"/>
              <a:t>), </a:t>
            </a:r>
            <a:r>
              <a:rPr lang="en-US" sz="1600" dirty="0" err="1"/>
              <a:t>распределение</a:t>
            </a:r>
            <a:r>
              <a:rPr lang="en-US" sz="1600" dirty="0"/>
              <a:t> </a:t>
            </a:r>
            <a:r>
              <a:rPr lang="en-US" sz="1600" dirty="0" err="1"/>
              <a:t>прибыли</a:t>
            </a:r>
            <a:r>
              <a:rPr lang="en-US" sz="1600" dirty="0"/>
              <a:t> </a:t>
            </a:r>
            <a:r>
              <a:rPr lang="en-US" sz="1600" dirty="0" err="1"/>
              <a:t>между</a:t>
            </a:r>
            <a:r>
              <a:rPr lang="en-US" sz="1600" dirty="0"/>
              <a:t> </a:t>
            </a:r>
            <a:r>
              <a:rPr lang="en-US" sz="1600" dirty="0" err="1"/>
              <a:t>членами</a:t>
            </a:r>
            <a:r>
              <a:rPr lang="en-US" sz="1600" dirty="0"/>
              <a:t> </a:t>
            </a:r>
            <a:r>
              <a:rPr lang="en-US" sz="1600" dirty="0" err="1"/>
              <a:t>играет</a:t>
            </a:r>
            <a:r>
              <a:rPr lang="en-US" sz="1600" dirty="0"/>
              <a:t> </a:t>
            </a:r>
            <a:r>
              <a:rPr lang="en-US" sz="1600" dirty="0" err="1"/>
              <a:t>вспомогательную</a:t>
            </a:r>
            <a:r>
              <a:rPr lang="en-US" sz="1600" dirty="0"/>
              <a:t> </a:t>
            </a:r>
            <a:r>
              <a:rPr lang="en-US" sz="1600" dirty="0" err="1"/>
              <a:t>роль</a:t>
            </a:r>
            <a:endParaRPr lang="en-US" sz="1600" dirty="0"/>
          </a:p>
        </p:txBody>
      </p:sp>
      <p:pic>
        <p:nvPicPr>
          <p:cNvPr id="6" name="Объект 5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F7856D1-4738-4EC9-BDBB-29B5A65BF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r="18533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004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82B39-A919-4F73-96B1-D2B6EE9E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Миф</a:t>
            </a:r>
            <a:r>
              <a:rPr lang="en-US" dirty="0"/>
              <a:t> 2</a:t>
            </a:r>
            <a:r>
              <a:rPr lang="ru-RU" dirty="0"/>
              <a:t> – о рентабельности кооператива</a:t>
            </a:r>
            <a:endParaRPr lang="en-US" dirty="0"/>
          </a:p>
        </p:txBody>
      </p:sp>
      <p:pic>
        <p:nvPicPr>
          <p:cNvPr id="6" name="Объект 5" descr="Изображение выглядит как комнат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1CEABF6B-DCDB-431E-9082-586D682DB1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586308"/>
            <a:ext cx="4309533" cy="184232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8EE863D-34BB-4738-ACAA-4C5F62A83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200" dirty="0" err="1"/>
              <a:t>Успешный</a:t>
            </a:r>
            <a:r>
              <a:rPr lang="en-US" sz="2200" dirty="0"/>
              <a:t> </a:t>
            </a:r>
            <a:r>
              <a:rPr lang="en-US" sz="2200" dirty="0" err="1"/>
              <a:t>кооператив</a:t>
            </a:r>
            <a:r>
              <a:rPr lang="en-US" sz="2200" dirty="0"/>
              <a:t> – </a:t>
            </a:r>
            <a:r>
              <a:rPr lang="en-US" sz="2200" dirty="0" err="1"/>
              <a:t>это</a:t>
            </a:r>
            <a:r>
              <a:rPr lang="en-US" sz="2200" dirty="0"/>
              <a:t> </a:t>
            </a:r>
            <a:r>
              <a:rPr lang="en-US" sz="2200" dirty="0" err="1"/>
              <a:t>кооператив</a:t>
            </a:r>
            <a:r>
              <a:rPr lang="en-US" sz="2200" dirty="0"/>
              <a:t>, </a:t>
            </a:r>
            <a:r>
              <a:rPr lang="en-US" sz="2200" dirty="0" err="1"/>
              <a:t>получающий</a:t>
            </a:r>
            <a:r>
              <a:rPr lang="en-US" sz="2200" dirty="0"/>
              <a:t> </a:t>
            </a:r>
            <a:r>
              <a:rPr lang="en-US" sz="2200" dirty="0" err="1"/>
              <a:t>прибыль</a:t>
            </a:r>
            <a:r>
              <a:rPr lang="en-US" sz="2200" dirty="0"/>
              <a:t> (</a:t>
            </a:r>
            <a:r>
              <a:rPr lang="en-US" sz="2200" dirty="0" err="1"/>
              <a:t>распространён</a:t>
            </a:r>
            <a:r>
              <a:rPr lang="en-US" sz="2200" dirty="0"/>
              <a:t> в </a:t>
            </a:r>
            <a:r>
              <a:rPr lang="en-US" sz="2200" dirty="0" err="1"/>
              <a:t>банковской</a:t>
            </a:r>
            <a:r>
              <a:rPr lang="en-US" sz="2200" dirty="0"/>
              <a:t> </a:t>
            </a:r>
            <a:r>
              <a:rPr lang="en-US" sz="2200" dirty="0" err="1"/>
              <a:t>среде</a:t>
            </a:r>
            <a:r>
              <a:rPr lang="en-US" sz="2200" dirty="0"/>
              <a:t>)</a:t>
            </a:r>
          </a:p>
          <a:p>
            <a:pPr marL="0"/>
            <a:r>
              <a:rPr lang="en-US" sz="2200" dirty="0"/>
              <a:t>В </a:t>
            </a:r>
            <a:r>
              <a:rPr lang="en-US" sz="2200" dirty="0" err="1"/>
              <a:t>действительности</a:t>
            </a:r>
            <a:r>
              <a:rPr lang="en-US" sz="2200" dirty="0"/>
              <a:t> </a:t>
            </a:r>
            <a:r>
              <a:rPr lang="ru-RU" sz="2200" dirty="0"/>
              <a:t>прибыль кооперативу необходима только в связи с осуществлением инвестиций:</a:t>
            </a:r>
          </a:p>
          <a:p>
            <a:pPr marL="114300" indent="-342900">
              <a:buFont typeface="Courier New" panose="02070309020205020404" pitchFamily="49" charset="0"/>
              <a:buChar char="o"/>
            </a:pPr>
            <a:r>
              <a:rPr lang="ru-RU" sz="2200" dirty="0"/>
              <a:t>будущих (для чего прибыль накапливается),</a:t>
            </a:r>
          </a:p>
          <a:p>
            <a:pPr marL="114300" indent="-342900">
              <a:buFont typeface="Courier New" panose="02070309020205020404" pitchFamily="49" charset="0"/>
              <a:buChar char="o"/>
            </a:pPr>
            <a:r>
              <a:rPr lang="ru-RU" sz="2200" dirty="0"/>
              <a:t>или ранее совершенных за счет банковского кредита, который необходимо погашать.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7294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6DFFA-40D9-415D-9349-5BD5BBE0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Пример: паевой фонд кооператива создаётся для приобретения молоковоза за 3 млн. руб.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D210C38-FF01-420D-9811-7E41B14011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991149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510061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88874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19419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Участник </a:t>
                      </a:r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коров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Доля хозяйственного участия,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Объём вложений</a:t>
                      </a:r>
                      <a:endParaRPr lang="en-US" dirty="0"/>
                    </a:p>
                    <a:p>
                      <a:pPr algn="ctr"/>
                      <a:r>
                        <a:rPr lang="ru-RU" dirty="0"/>
                        <a:t>(3 млн. руб. * </a:t>
                      </a:r>
                      <a:r>
                        <a:rPr lang="en-US" dirty="0"/>
                        <a:t>k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612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1 200 000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52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68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90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65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3 000 000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7941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3DAABA-CA78-4FF9-93C9-4AD589E8DF30}"/>
              </a:ext>
            </a:extLst>
          </p:cNvPr>
          <p:cNvSpPr txBox="1"/>
          <p:nvPr/>
        </p:nvSpPr>
        <p:spPr>
          <a:xfrm>
            <a:off x="717452" y="543012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Основа для пропорции (принцип хозяйственного участия) – количество голов коров у члена кооператива (3 000 000 : 250 = 12 000 руб. / 1 гол)</a:t>
            </a:r>
          </a:p>
        </p:txBody>
      </p:sp>
    </p:spTree>
    <p:extLst>
      <p:ext uri="{BB962C8B-B14F-4D97-AF65-F5344CB8AC3E}">
        <p14:creationId xmlns:p14="http://schemas.microsoft.com/office/powerpoint/2010/main" val="17574409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9C361-22EE-4546-BC10-8BB8817C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Миф 3 – об окупаемости проекта получения кооперативом гранта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4FE02-0875-4F57-B325-AABCCC16BD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«…бизнес-план по развитию сельскохозяйственного потребительского кооператива со сроком окупаемости проекта не более 5 лет…»</a:t>
            </a:r>
          </a:p>
          <a:p>
            <a:r>
              <a:rPr lang="ru-RU" sz="1600" dirty="0"/>
              <a:t>Понятие «окупаемость» неразрывно связано с возвратом вложений (инвестиций, займов, кредитов). В </a:t>
            </a:r>
            <a:r>
              <a:rPr lang="ru-RU" sz="1600" dirty="0" err="1"/>
              <a:t>СПоК</a:t>
            </a:r>
            <a:r>
              <a:rPr lang="ru-RU" sz="1600" dirty="0"/>
              <a:t> вложения делают: государство (невозвратные вложения), члены кооператива (невозвратные вложения с целью получения услуг по себестоимости) – таким образом, отсутствует основа для расчёта «окупаемости». Если кооператив даже получит и аккумулирует прибыль (за счёт установления невыгодных расценок – ему некому прибыль возвращать).</a:t>
            </a:r>
          </a:p>
        </p:txBody>
      </p:sp>
      <p:pic>
        <p:nvPicPr>
          <p:cNvPr id="1026" name="Picture 2" descr="Дополнительная прибыль — Answr">
            <a:extLst>
              <a:ext uri="{FF2B5EF4-FFF2-40B4-BE49-F238E27FC236}">
                <a16:creationId xmlns:a16="http://schemas.microsoft.com/office/drawing/2014/main" id="{404AB506-1C58-4141-B82D-A0E4926165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451523"/>
            <a:ext cx="4937125" cy="32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2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356F4602-EAE9-46B6-ABA0-A7D02760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Обязательный паевой взнос – не постоянная величина</a:t>
            </a:r>
          </a:p>
        </p:txBody>
      </p:sp>
      <p:sp>
        <p:nvSpPr>
          <p:cNvPr id="10243" name="Объект 3">
            <a:extLst>
              <a:ext uri="{FF2B5EF4-FFF2-40B4-BE49-F238E27FC236}">
                <a16:creationId xmlns:a16="http://schemas.microsoft.com/office/drawing/2014/main" id="{868090C6-E41E-4F36-8F56-336DFDEFB3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/>
              <a:t>СПоК в составе 5 КФХ приобрёл трактор МТЗ-82 за 1200 тыс. руб. (все фермеры имеют равные участки). Один пай составляет 1200/5 = 240 тыс. руб.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79FB4DC-8201-4FBD-8B30-BF6E883CA50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600200"/>
          <a:ext cx="4038600" cy="3134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Член кооператива</a:t>
                      </a:r>
                    </a:p>
                  </a:txBody>
                  <a:tcPr marT="45714" marB="4571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ОПВ (тыс. руб.)</a:t>
                      </a:r>
                    </a:p>
                  </a:txBody>
                  <a:tcPr marT="45714" marB="45714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1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2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3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4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5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Всего паевой фонд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1200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>
            <a:extLst>
              <a:ext uri="{FF2B5EF4-FFF2-40B4-BE49-F238E27FC236}">
                <a16:creationId xmlns:a16="http://schemas.microsoft.com/office/drawing/2014/main" id="{74B426E7-72B1-4FEC-9B1C-8F8D1AFB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В кооператив принят новый фермер (шестой), с участком той же площади</a:t>
            </a:r>
            <a:r>
              <a:rPr lang="ru-RU" altLang="ru-RU"/>
              <a:t> </a:t>
            </a:r>
          </a:p>
        </p:txBody>
      </p:sp>
      <p:sp>
        <p:nvSpPr>
          <p:cNvPr id="11267" name="Текст 5">
            <a:extLst>
              <a:ext uri="{FF2B5EF4-FFF2-40B4-BE49-F238E27FC236}">
                <a16:creationId xmlns:a16="http://schemas.microsoft.com/office/drawing/2014/main" id="{FBEA22C6-B7A7-4889-B01F-4A35FD967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altLang="ru-RU" dirty="0"/>
              <a:t>Паевой фонд решено не увеличивать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C08A5BC-B615-4704-9303-CBAD1467D63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3127375"/>
          <a:ext cx="493712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6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Член </a:t>
                      </a:r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 marL="111740" marR="11174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Доплата (возврат)</a:t>
                      </a:r>
                    </a:p>
                  </a:txBody>
                  <a:tcPr marL="111740" marR="11174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ОПВ (тыс. руб.)</a:t>
                      </a:r>
                    </a:p>
                  </a:txBody>
                  <a:tcPr marL="111740" marR="11174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1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2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3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4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5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6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+ 200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306" name="Текст 7">
            <a:extLst>
              <a:ext uri="{FF2B5EF4-FFF2-40B4-BE49-F238E27FC236}">
                <a16:creationId xmlns:a16="http://schemas.microsoft.com/office/drawing/2014/main" id="{A8D203E1-E6FE-4457-BB3A-69A1AC171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altLang="ru-RU"/>
              <a:t>ПФ увеличивается, куплено оборудование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223C92D-8F8F-4355-B0E7-2BBE28A470E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419850" y="3127375"/>
          <a:ext cx="4937124" cy="323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Член </a:t>
                      </a:r>
                      <a:r>
                        <a:rPr lang="ru-RU" sz="1800" dirty="0" err="1"/>
                        <a:t>СПоК</a:t>
                      </a:r>
                      <a:endParaRPr lang="ru-RU" sz="1800" dirty="0"/>
                    </a:p>
                  </a:txBody>
                  <a:tcPr marL="111696" marR="111696" marT="45710" marB="4571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Доплата (возврат)</a:t>
                      </a:r>
                    </a:p>
                  </a:txBody>
                  <a:tcPr marL="111696" marR="111696" marT="45710" marB="4571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ОПВ (тыс. руб.)</a:t>
                      </a:r>
                    </a:p>
                  </a:txBody>
                  <a:tcPr marL="111696" marR="111696" marT="45710" marB="4571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1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800" dirty="0"/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2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3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4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5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6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+ 240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ВСЕГО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1440</a:t>
                      </a: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B099AD61-3340-483A-BD2A-6BB1AAFF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Счет 80 «Паевой фонд»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6893F0FD-DAE6-48B0-B3C0-7FD28E846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Субсчет 1.</a:t>
            </a:r>
            <a:r>
              <a:rPr lang="ru-RU" altLang="ru-RU" sz="2400" b="1">
                <a:solidFill>
                  <a:srgbClr val="000000"/>
                </a:solidFill>
              </a:rPr>
              <a:t> Обязательные паевые взносы членов кооператива</a:t>
            </a:r>
          </a:p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Субсчет 2.</a:t>
            </a:r>
            <a:r>
              <a:rPr lang="ru-RU" altLang="ru-RU" sz="2400" b="1">
                <a:solidFill>
                  <a:srgbClr val="000000"/>
                </a:solidFill>
              </a:rPr>
              <a:t> Дополнительные паевые взносы членов кооператива</a:t>
            </a:r>
          </a:p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Субсчет 3.</a:t>
            </a:r>
            <a:r>
              <a:rPr lang="ru-RU" altLang="ru-RU" sz="2400" b="1">
                <a:solidFill>
                  <a:srgbClr val="000000"/>
                </a:solidFill>
              </a:rPr>
              <a:t> Паи ассоциированных членов</a:t>
            </a:r>
          </a:p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Субсчет 4.</a:t>
            </a:r>
            <a:r>
              <a:rPr lang="ru-RU" altLang="ru-RU" sz="2400" b="1">
                <a:solidFill>
                  <a:srgbClr val="000000"/>
                </a:solidFill>
              </a:rPr>
              <a:t> Приращенные паи членов кооператива</a:t>
            </a:r>
          </a:p>
          <a:p>
            <a:pPr algn="ctr" eaLnBrk="1" hangingPunct="1">
              <a:buFontTx/>
              <a:buNone/>
            </a:pPr>
            <a:endParaRPr lang="ru-RU" altLang="ru-RU" sz="2400" b="1" u="sng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sz="2400" b="1" u="sng">
                <a:solidFill>
                  <a:srgbClr val="2FA12F"/>
                </a:solidFill>
              </a:rPr>
              <a:t>изменение числа членов кооператива или ассоциированных членов, </a:t>
            </a:r>
          </a:p>
          <a:p>
            <a:pPr algn="ctr" eaLnBrk="1" hangingPunct="1">
              <a:buFontTx/>
              <a:buNone/>
            </a:pPr>
            <a:r>
              <a:rPr lang="ru-RU" altLang="ru-RU" sz="2400" b="1" u="sng">
                <a:solidFill>
                  <a:srgbClr val="2FA12F"/>
                </a:solidFill>
              </a:rPr>
              <a:t>а также изменение размера паевого фонда не является основанием для внесения изменения в Устав кооператива</a:t>
            </a:r>
            <a:r>
              <a:rPr lang="ru-RU" altLang="ru-RU" sz="2400" b="1">
                <a:solidFill>
                  <a:srgbClr val="2FA12F"/>
                </a:solidFill>
              </a:rPr>
              <a:t>.</a:t>
            </a:r>
            <a:r>
              <a:rPr lang="ru-RU" altLang="ru-RU" sz="2400"/>
              <a:t> </a:t>
            </a:r>
          </a:p>
          <a:p>
            <a:pPr eaLnBrk="1" hangingPunct="1"/>
            <a:endParaRPr lang="ru-RU" altLang="ru-RU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>
            <a:extLst>
              <a:ext uri="{FF2B5EF4-FFF2-40B4-BE49-F238E27FC236}">
                <a16:creationId xmlns:a16="http://schemas.microsoft.com/office/drawing/2014/main" id="{C91FFEB2-DF07-4FB6-9E9A-DD46D6E8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Документирование (учёт) паевых взносов и паевого фонда</a:t>
            </a:r>
          </a:p>
        </p:txBody>
      </p:sp>
      <p:sp>
        <p:nvSpPr>
          <p:cNvPr id="12291" name="Текст 4">
            <a:extLst>
              <a:ext uri="{FF2B5EF4-FFF2-40B4-BE49-F238E27FC236}">
                <a16:creationId xmlns:a16="http://schemas.microsoft.com/office/drawing/2014/main" id="{916E5BED-3B9B-4165-945D-D963499B1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E45A4C"/>
          </a:solidFill>
        </p:spPr>
        <p:txBody>
          <a:bodyPr/>
          <a:lstStyle/>
          <a:p>
            <a:pPr algn="ctr"/>
            <a:r>
              <a:rPr lang="ru-RU" altLang="ru-RU"/>
              <a:t>Паевые взносы и паевой фонд не отражаются</a:t>
            </a:r>
          </a:p>
        </p:txBody>
      </p:sp>
      <p:sp>
        <p:nvSpPr>
          <p:cNvPr id="12292" name="Объект 5">
            <a:extLst>
              <a:ext uri="{FF2B5EF4-FFF2-40B4-BE49-F238E27FC236}">
                <a16:creationId xmlns:a16="http://schemas.microsoft.com/office/drawing/2014/main" id="{A737AA58-3804-4A2C-80AD-B2993FE378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altLang="ru-RU" dirty="0"/>
              <a:t>В заявлении на государственную регистрацию Р11001,</a:t>
            </a:r>
          </a:p>
          <a:p>
            <a:r>
              <a:rPr lang="ru-RU" altLang="ru-RU" dirty="0"/>
              <a:t>В Уставе (при этом в Уставе нужно отразить </a:t>
            </a:r>
            <a:r>
              <a:rPr lang="ru-RU" altLang="ru-RU" i="1" dirty="0"/>
              <a:t>принцип</a:t>
            </a:r>
            <a:r>
              <a:rPr lang="ru-RU" altLang="ru-RU" dirty="0"/>
              <a:t> формирования, например: «фиксированная величина на каждый гектар земли / голову КРС члена кооператива»)</a:t>
            </a:r>
          </a:p>
        </p:txBody>
      </p:sp>
      <p:sp>
        <p:nvSpPr>
          <p:cNvPr id="12293" name="Текст 6">
            <a:extLst>
              <a:ext uri="{FF2B5EF4-FFF2-40B4-BE49-F238E27FC236}">
                <a16:creationId xmlns:a16="http://schemas.microsoft.com/office/drawing/2014/main" id="{A225108D-E1BC-44CC-846C-7A28ED47D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altLang="ru-RU"/>
              <a:t>Паевые взносы и паевой фонд отражаются</a:t>
            </a:r>
          </a:p>
        </p:txBody>
      </p:sp>
      <p:sp>
        <p:nvSpPr>
          <p:cNvPr id="12294" name="Объект 7">
            <a:extLst>
              <a:ext uri="{FF2B5EF4-FFF2-40B4-BE49-F238E27FC236}">
                <a16:creationId xmlns:a16="http://schemas.microsoft.com/office/drawing/2014/main" id="{0ABEEBB5-AC59-4BC1-94F2-819E3152E2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altLang="ru-RU"/>
              <a:t>В протоколах общего собрания (расшифровывается принцип Устава, например «10000 руб. на 1 га земли / голову КРС),</a:t>
            </a:r>
          </a:p>
          <a:p>
            <a:r>
              <a:rPr lang="ru-RU" altLang="ru-RU"/>
              <a:t>В реестре членов кооператива,</a:t>
            </a:r>
          </a:p>
          <a:p>
            <a:r>
              <a:rPr lang="ru-RU" altLang="ru-RU"/>
              <a:t>В членских книжках,</a:t>
            </a:r>
          </a:p>
          <a:p>
            <a:r>
              <a:rPr lang="ru-RU" altLang="ru-RU"/>
              <a:t>В бухгалтерском учёте и бухгалтерской (финансовой) отчётности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3424"/>
      </a:dk2>
      <a:lt2>
        <a:srgbClr val="E6E2E8"/>
      </a:lt2>
      <a:accent1>
        <a:srgbClr val="7DAC6C"/>
      </a:accent1>
      <a:accent2>
        <a:srgbClr val="8FA958"/>
      </a:accent2>
      <a:accent3>
        <a:srgbClr val="A9A36A"/>
      </a:accent3>
      <a:accent4>
        <a:srgbClr val="CB9665"/>
      </a:accent4>
      <a:accent5>
        <a:srgbClr val="D68B86"/>
      </a:accent5>
      <a:accent6>
        <a:srgbClr val="CD6B8E"/>
      </a:accent6>
      <a:hlink>
        <a:srgbClr val="9E6DB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2925</Words>
  <Application>Microsoft Office PowerPoint</Application>
  <PresentationFormat>Широкоэкранный</PresentationFormat>
  <Paragraphs>440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Arial</vt:lpstr>
      <vt:lpstr>Century Gothic</vt:lpstr>
      <vt:lpstr>Courier New</vt:lpstr>
      <vt:lpstr>Elephant</vt:lpstr>
      <vt:lpstr>Times New Roman</vt:lpstr>
      <vt:lpstr>Wingdings</vt:lpstr>
      <vt:lpstr>BrushVTI</vt:lpstr>
      <vt:lpstr>Фонды кооператива, основная деятельность (имущество, источники формирования имущества, формирование фондов кооператива и их использование, основы деятельности кооперативов)</vt:lpstr>
      <vt:lpstr>1. Собственные средства сельскохозяйственного потребительского кооператива</vt:lpstr>
      <vt:lpstr>Собственные средства СПоК состоят из</vt:lpstr>
      <vt:lpstr>Принцип формирования паевого фонда в сельскохозяйственном потребительском кооперативе</vt:lpstr>
      <vt:lpstr>Пример: паевой фонд кооператива создаётся для приобретения молоковоза за 3 млн. руб.</vt:lpstr>
      <vt:lpstr>Обязательный паевой взнос – не постоянная величина</vt:lpstr>
      <vt:lpstr>В кооператив принят новый фермер (шестой), с участком той же площади </vt:lpstr>
      <vt:lpstr>Счет 80 «Паевой фонд»</vt:lpstr>
      <vt:lpstr>Документирование (учёт) паевых взносов и паевого фонда</vt:lpstr>
      <vt:lpstr>При выходе из кооператива паевой взнос возвращается</vt:lpstr>
      <vt:lpstr>Резервный фонд (создаётся в размере не менее 10 процентов паевого фонда)</vt:lpstr>
      <vt:lpstr>Неделимые фонды сельскохозяйственного кооператива</vt:lpstr>
      <vt:lpstr>2. Основные средства сельскохозяйственного потребительского кооператива, источники формирования и учёт</vt:lpstr>
      <vt:lpstr>Кооперативу для выполнения его функций необходимо имущество, например:</vt:lpstr>
      <vt:lpstr>Источники формирования имущества кооператива</vt:lpstr>
      <vt:lpstr>Исходная ситуация: для деятельности сбытового кооператива нужен молоковоз</vt:lpstr>
      <vt:lpstr>Пример: молоковоз приобретается полностью за счёт средств членов</vt:lpstr>
      <vt:lpstr>Способы объединения средств членов кооператива</vt:lpstr>
      <vt:lpstr>Формирование паевого фонда (проводки)</vt:lpstr>
      <vt:lpstr>Приобретение имущественного комплекса (проводки)</vt:lpstr>
      <vt:lpstr>Формирование неделимого Фонда приобретения молоковоза (проводки)</vt:lpstr>
      <vt:lpstr>3. Основная деятельность сельскохозяйственного потребительского кооператива</vt:lpstr>
      <vt:lpstr>Содержание деятельности кооператива определяет подходы к учёту</vt:lpstr>
      <vt:lpstr>Оформление сделок в кооперативе</vt:lpstr>
      <vt:lpstr>Что такое «услуги сельскохозяйственного потребительского кооператива»?</vt:lpstr>
      <vt:lpstr>Экономическая модель сбытового кооператива</vt:lpstr>
      <vt:lpstr>Содержание деятельности сбытового кооператива (пример 1)</vt:lpstr>
      <vt:lpstr>Содержание деятельности сбытового кооператива (пример 2)</vt:lpstr>
      <vt:lpstr>Экономическая модель снабженческого кооператива</vt:lpstr>
      <vt:lpstr>Содержание деятельности снабженческого кооператива</vt:lpstr>
      <vt:lpstr>В зависимости от содержания деятельности кооператив финансирует свою работу одним из двух способов или их сочетанием</vt:lpstr>
      <vt:lpstr>Пример: кооператив по ведению налогового и (или) бухгалтерского учёта</vt:lpstr>
      <vt:lpstr>Расчёт затрат на деятельность кооператива</vt:lpstr>
      <vt:lpstr>Варианты финансирования</vt:lpstr>
      <vt:lpstr>4. Формирование прибыли в кооперативе. Способы распределения прибыли (убытка)</vt:lpstr>
      <vt:lpstr>Некоммерческая организация (сельскохозяйственный потребительский кооператив – частный случай НКО) -</vt:lpstr>
      <vt:lpstr>Природа прибыли коммерческой организации</vt:lpstr>
      <vt:lpstr>Причины образования прибыли в потребительском кооперативе</vt:lpstr>
      <vt:lpstr>Кооператив может планировать или не планировать получение прибыли (аспект точности планирования)</vt:lpstr>
      <vt:lpstr>Кооператив может планировать или не планировать получение прибыли (аспект необходимости накопления)</vt:lpstr>
      <vt:lpstr>Деятельность сбытового кооператива, не планирующего прибыли (пример 1)</vt:lpstr>
      <vt:lpstr>Деятельность сбытового кооператива, планирующего прибыль (пример 2)</vt:lpstr>
      <vt:lpstr>Доходы от деятельности формируют налогооблагаемую прибыль</vt:lpstr>
      <vt:lpstr>Использование прибыли (по решению общего собрания)</vt:lpstr>
      <vt:lpstr>Убыток кооператива не имеет своей «кооперативной» специфики</vt:lpstr>
      <vt:lpstr>Источники покрытия убытков</vt:lpstr>
      <vt:lpstr>Бухгалтерские проводки по покрытию убытка кооператива</vt:lpstr>
      <vt:lpstr>Миф 1 – о цели вступления в кооператив</vt:lpstr>
      <vt:lpstr>Миф 2 – о рентабельности кооператива</vt:lpstr>
      <vt:lpstr>Миф 3 – об окупаемости проекта получения кооперативом гранта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Экономические основы деятельности сельскохозяйственного потребительского кооператива</dc:title>
  <dc:creator>euser519</dc:creator>
  <cp:lastModifiedBy>euser519</cp:lastModifiedBy>
  <cp:revision>13</cp:revision>
  <dcterms:created xsi:type="dcterms:W3CDTF">2020-11-20T13:59:31Z</dcterms:created>
  <dcterms:modified xsi:type="dcterms:W3CDTF">2021-09-06T14:07:18Z</dcterms:modified>
</cp:coreProperties>
</file>